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40"/>
  </p:notesMasterIdLst>
  <p:handoutMasterIdLst>
    <p:handoutMasterId r:id="rId41"/>
  </p:handoutMasterIdLst>
  <p:sldIdLst>
    <p:sldId id="458" r:id="rId2"/>
    <p:sldId id="463" r:id="rId3"/>
    <p:sldId id="461" r:id="rId4"/>
    <p:sldId id="464" r:id="rId5"/>
    <p:sldId id="430" r:id="rId6"/>
    <p:sldId id="459" r:id="rId7"/>
    <p:sldId id="431" r:id="rId8"/>
    <p:sldId id="469" r:id="rId9"/>
    <p:sldId id="436" r:id="rId10"/>
    <p:sldId id="442" r:id="rId11"/>
    <p:sldId id="440" r:id="rId12"/>
    <p:sldId id="444" r:id="rId13"/>
    <p:sldId id="443" r:id="rId14"/>
    <p:sldId id="439" r:id="rId15"/>
    <p:sldId id="441" r:id="rId16"/>
    <p:sldId id="450" r:id="rId17"/>
    <p:sldId id="466" r:id="rId18"/>
    <p:sldId id="470" r:id="rId19"/>
    <p:sldId id="437" r:id="rId20"/>
    <p:sldId id="445" r:id="rId21"/>
    <p:sldId id="433" r:id="rId22"/>
    <p:sldId id="446" r:id="rId23"/>
    <p:sldId id="447" r:id="rId24"/>
    <p:sldId id="448" r:id="rId25"/>
    <p:sldId id="449" r:id="rId26"/>
    <p:sldId id="467" r:id="rId27"/>
    <p:sldId id="471" r:id="rId28"/>
    <p:sldId id="451" r:id="rId29"/>
    <p:sldId id="452" r:id="rId30"/>
    <p:sldId id="453" r:id="rId31"/>
    <p:sldId id="454" r:id="rId32"/>
    <p:sldId id="462" r:id="rId33"/>
    <p:sldId id="455" r:id="rId34"/>
    <p:sldId id="465" r:id="rId35"/>
    <p:sldId id="457" r:id="rId36"/>
    <p:sldId id="468" r:id="rId37"/>
    <p:sldId id="472" r:id="rId38"/>
    <p:sldId id="401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20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828" y="9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17/01/2025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17/01/2025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17/01/2025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microsoft.com/office/2007/relationships/hdphoto" Target="../media/hdphoto3.wdp"/><Relationship Id="rId4" Type="http://schemas.openxmlformats.org/officeDocument/2006/relationships/image" Target="../media/image23.png"/><Relationship Id="rId9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4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microsoft.com/office/2007/relationships/hdphoto" Target="../media/hdphoto3.wdp"/><Relationship Id="rId9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microsoft.com/office/2007/relationships/hdphoto" Target="../media/hdphoto5.wdp"/><Relationship Id="rId7" Type="http://schemas.openxmlformats.org/officeDocument/2006/relationships/image" Target="../media/image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관리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707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BE1608-B731-4C94-B764-265EBDB46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439317"/>
              </p:ext>
            </p:extLst>
          </p:nvPr>
        </p:nvGraphicFramePr>
        <p:xfrm>
          <a:off x="1947703" y="1269570"/>
          <a:ext cx="8296593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65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조각을 소모하여 카드를 생성하는 시스템으로 플레이어가 획득하고 싶은 카드를 확정적으로 얻을 수 있는 수단이다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시스템은 뽑기와 덱을 구축하기 위해 필수적으로 필요한 카드를 확정적으로 획득할 수 있는 수단으로 게임에 존재할 수 있는 진입장벽을 낮추는 역할을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레어도의 카드는 획득 시 일정 확률로 생성되고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팩에서 원하는 카드를 획득하고 획득한 카드가 높은 레어도의 카드일 확률은 매우 희박하다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하지만 제작 시스템을 반복적으로 사용하면 플레이어가 원하는 레어도의 카드를 획득할 확률을 높일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72E798B4-0DAF-454D-A397-1755F4D11EAA}"/>
              </a:ext>
            </a:extLst>
          </p:cNvPr>
          <p:cNvGrpSpPr>
            <a:grpSpLocks noChangeAspect="1"/>
          </p:cNvGrpSpPr>
          <p:nvPr/>
        </p:nvGrpSpPr>
        <p:grpSpPr>
          <a:xfrm>
            <a:off x="3442478" y="3429000"/>
            <a:ext cx="5307043" cy="2714040"/>
            <a:chOff x="2695443" y="2769925"/>
            <a:chExt cx="6801111" cy="347811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385C651-7AE3-43DB-86C9-6A10B944AA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8" r="-1"/>
            <a:stretch/>
          </p:blipFill>
          <p:spPr>
            <a:xfrm>
              <a:off x="2695443" y="2769925"/>
              <a:ext cx="3032890" cy="147044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2ED25E8-FAAB-4713-A5A0-16668AB2A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3777" y="4529349"/>
              <a:ext cx="3032777" cy="1473064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BFD396B-8438-431E-8D58-0136A98C8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3777" y="2769925"/>
              <a:ext cx="3032217" cy="1473065"/>
            </a:xfrm>
            <a:prstGeom prst="rect">
              <a:avLst/>
            </a:prstGeom>
          </p:spPr>
        </p:pic>
        <p:sp>
          <p:nvSpPr>
            <p:cNvPr id="33" name="화살표: U자형 32">
              <a:extLst>
                <a:ext uri="{FF2B5EF4-FFF2-40B4-BE49-F238E27FC236}">
                  <a16:creationId xmlns:a16="http://schemas.microsoft.com/office/drawing/2014/main" id="{AE9605F3-4FFF-4BF5-9AD7-6FDA131E8006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875294" y="4103931"/>
              <a:ext cx="441969" cy="441969"/>
            </a:xfrm>
            <a:prstGeom prst="uturnArrow">
              <a:avLst>
                <a:gd name="adj1" fmla="val 26205"/>
                <a:gd name="adj2" fmla="val 25000"/>
                <a:gd name="adj3" fmla="val 39458"/>
                <a:gd name="adj4" fmla="val 0"/>
                <a:gd name="adj5" fmla="val 100000"/>
              </a:avLst>
            </a:prstGeom>
            <a:noFill/>
            <a:ln w="508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40E085B-E7F2-4D06-8601-5710FECF7197}"/>
                </a:ext>
              </a:extLst>
            </p:cNvPr>
            <p:cNvSpPr txBox="1"/>
            <p:nvPr/>
          </p:nvSpPr>
          <p:spPr>
            <a:xfrm>
              <a:off x="3161227" y="4240371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카드 상세 정보창</a:t>
              </a:r>
              <a:endParaRPr lang="en-US" altLang="ko-KR" sz="105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6220E5-A182-4D8B-9C6A-0F65AC3181C2}"/>
                </a:ext>
              </a:extLst>
            </p:cNvPr>
            <p:cNvSpPr txBox="1"/>
            <p:nvPr/>
          </p:nvSpPr>
          <p:spPr>
            <a:xfrm>
              <a:off x="6929282" y="4240371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결과 요약</a:t>
              </a:r>
              <a:endParaRPr lang="en-US" altLang="ko-KR" sz="105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103BD94-5211-41FC-9755-7EEBD990AC70}"/>
                </a:ext>
              </a:extLst>
            </p:cNvPr>
            <p:cNvSpPr txBox="1"/>
            <p:nvPr/>
          </p:nvSpPr>
          <p:spPr>
            <a:xfrm>
              <a:off x="6929282" y="6002413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/>
                <a:t>제작 최종 확인</a:t>
              </a:r>
              <a:endParaRPr lang="en-US" altLang="ko-KR" sz="105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9E571C-604A-4AB4-BD25-E3801AE66455}"/>
                </a:ext>
              </a:extLst>
            </p:cNvPr>
            <p:cNvSpPr txBox="1"/>
            <p:nvPr/>
          </p:nvSpPr>
          <p:spPr>
            <a:xfrm>
              <a:off x="3161227" y="6002413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카드 제작창</a:t>
              </a:r>
              <a:endParaRPr lang="en-US" altLang="ko-KR" sz="1050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9F2289F-73F3-4AD4-B3D3-8AB1F7350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5443" y="4527053"/>
              <a:ext cx="3036071" cy="1475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8567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037142"/>
              </p:ext>
            </p:extLst>
          </p:nvPr>
        </p:nvGraphicFramePr>
        <p:xfrm>
          <a:off x="1564962" y="1503689"/>
          <a:ext cx="67821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21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상세 정보 시스템에서 카드 제작 버튼을 마우스 좌 클릭하는 것으로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지정된 카드 매수 만큼의 카드를 제작할 때 필요한 조각량이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79386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제작창 팝업 시 카드 제작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76083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마우스 좌 클릭하면 제작창을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6323687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8C0E0542-816E-4E00-96FF-A834B3E17A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79" r="-1"/>
          <a:stretch/>
        </p:blipFill>
        <p:spPr>
          <a:xfrm>
            <a:off x="1620157" y="3533193"/>
            <a:ext cx="2648772" cy="2042386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EA1C154F-524E-412C-AFEE-B6055C9E865E}"/>
              </a:ext>
            </a:extLst>
          </p:cNvPr>
          <p:cNvSpPr/>
          <p:nvPr/>
        </p:nvSpPr>
        <p:spPr>
          <a:xfrm>
            <a:off x="3178147" y="5210466"/>
            <a:ext cx="416202" cy="13281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5CA8E0-399B-452C-A830-CF6ED548423E}"/>
              </a:ext>
            </a:extLst>
          </p:cNvPr>
          <p:cNvSpPr txBox="1"/>
          <p:nvPr/>
        </p:nvSpPr>
        <p:spPr>
          <a:xfrm>
            <a:off x="1620157" y="5564050"/>
            <a:ext cx="2648772" cy="27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제작 버튼 클릭</a:t>
            </a:r>
            <a:endParaRPr lang="en-US" altLang="ko-KR" sz="1050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15ECAFA-9F9C-4BD4-A85D-E65168CF8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504" y="5253827"/>
            <a:ext cx="301255" cy="380754"/>
          </a:xfrm>
          <a:prstGeom prst="rect">
            <a:avLst/>
          </a:prstGeom>
          <a:ln>
            <a:noFill/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489E9FD-0433-49F7-8A90-0CD01CF340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79" r="-1"/>
          <a:stretch/>
        </p:blipFill>
        <p:spPr>
          <a:xfrm>
            <a:off x="5289308" y="3528201"/>
            <a:ext cx="2648772" cy="20423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94DB59C-2CF1-43E7-B28C-F3F0D51264A0}"/>
              </a:ext>
            </a:extLst>
          </p:cNvPr>
          <p:cNvSpPr txBox="1"/>
          <p:nvPr/>
        </p:nvSpPr>
        <p:spPr>
          <a:xfrm>
            <a:off x="5289307" y="5570587"/>
            <a:ext cx="2648773" cy="27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제작 창 팝업</a:t>
            </a:r>
            <a:endParaRPr lang="en-US" altLang="ko-KR" sz="1050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A8C63A68-1417-4141-A925-1FE4E7F8B555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 flipV="1">
            <a:off x="3877759" y="4549394"/>
            <a:ext cx="1741465" cy="894810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0340DEA8-C679-44DD-BEB0-6F228D264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224" y="3634426"/>
            <a:ext cx="1988938" cy="182993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6B45796-EF96-4BE3-B9E9-D1771EAE1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491" y="1684838"/>
            <a:ext cx="1843696" cy="429687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D79DA5A-FA04-4E58-8A1C-D6D570265A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2657" y="3634426"/>
            <a:ext cx="1988937" cy="182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06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2D5565D8-CC53-452B-B664-79FAC51D5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063" y="3275287"/>
            <a:ext cx="2687691" cy="24728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CACE995-A4CB-4BE6-8A1F-0F99BD24B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611" y="3275287"/>
            <a:ext cx="2687691" cy="247282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매수</a:t>
            </a:r>
            <a:r>
              <a:rPr lang="en-US" altLang="ko-KR" sz="2400" dirty="0"/>
              <a:t>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393400"/>
              </p:ext>
            </p:extLst>
          </p:nvPr>
        </p:nvGraphicFramePr>
        <p:xfrm>
          <a:off x="1528611" y="1505749"/>
          <a:ext cx="64455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55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매수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는 한번에 제작을 원하는 카드 매수다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6348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-/+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좌 클릭하거나 숫자를 직접 수정하는 것으로 제작할 카드의 매수를 조절한다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2023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[–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이하의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259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99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[+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99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이상의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40924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매수에 변화가 있을 경우 제작에 필요한 조각을 재계산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815273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C84A7844-2C1D-48DD-945A-411AB3EAFDB0}"/>
              </a:ext>
            </a:extLst>
          </p:cNvPr>
          <p:cNvGrpSpPr/>
          <p:nvPr/>
        </p:nvGrpSpPr>
        <p:grpSpPr>
          <a:xfrm>
            <a:off x="1526615" y="4066250"/>
            <a:ext cx="2689689" cy="1980253"/>
            <a:chOff x="4473673" y="3875215"/>
            <a:chExt cx="1238652" cy="91194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E92C34A-9BF7-4FF9-94BC-375FDDB5510A}"/>
                </a:ext>
              </a:extLst>
            </p:cNvPr>
            <p:cNvSpPr/>
            <p:nvPr/>
          </p:nvSpPr>
          <p:spPr>
            <a:xfrm>
              <a:off x="5053498" y="3875215"/>
              <a:ext cx="503966" cy="25648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A4AA98EF-7194-4686-9D83-3C5A25A24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3276" y="3918891"/>
              <a:ext cx="168377" cy="21281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FBF4018-8511-405D-8D6C-3AE11A56E245}"/>
                </a:ext>
              </a:extLst>
            </p:cNvPr>
            <p:cNvSpPr txBox="1"/>
            <p:nvPr/>
          </p:nvSpPr>
          <p:spPr>
            <a:xfrm>
              <a:off x="4473673" y="4641411"/>
              <a:ext cx="1238652" cy="145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제작할 매수 변경</a:t>
              </a:r>
              <a:endParaRPr lang="en-US" altLang="ko-KR" sz="1050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B1BAFC-3A20-4473-9D5D-2664F33B4407}"/>
              </a:ext>
            </a:extLst>
          </p:cNvPr>
          <p:cNvGrpSpPr>
            <a:grpSpLocks noChangeAspect="1"/>
          </p:cNvGrpSpPr>
          <p:nvPr/>
        </p:nvGrpSpPr>
        <p:grpSpPr>
          <a:xfrm>
            <a:off x="5041065" y="4738254"/>
            <a:ext cx="2687691" cy="1313971"/>
            <a:chOff x="4451934" y="5537170"/>
            <a:chExt cx="1256699" cy="614381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5AAB750-E824-4B15-8FF8-306E1C06F6BD}"/>
                </a:ext>
              </a:extLst>
            </p:cNvPr>
            <p:cNvSpPr/>
            <p:nvPr/>
          </p:nvSpPr>
          <p:spPr>
            <a:xfrm>
              <a:off x="5020426" y="5537170"/>
              <a:ext cx="641618" cy="27253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0F31C4E-E6B7-48BC-A885-4E25CA605853}"/>
                </a:ext>
              </a:extLst>
            </p:cNvPr>
            <p:cNvSpPr txBox="1"/>
            <p:nvPr/>
          </p:nvSpPr>
          <p:spPr>
            <a:xfrm>
              <a:off x="4451934" y="6003570"/>
              <a:ext cx="1256699" cy="147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제작 후 예상 변화</a:t>
              </a:r>
              <a:endParaRPr lang="en-US" altLang="ko-KR" sz="1050" dirty="0"/>
            </a:p>
          </p:txBody>
        </p:sp>
      </p:grp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F6FDC489-18C8-4EED-8955-C6ECA4120480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4062843" y="4392146"/>
            <a:ext cx="2194051" cy="637544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1EE20F1-FCED-43D2-BEB1-410101119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512" y="1945396"/>
            <a:ext cx="2859711" cy="387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78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조각 부족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182137"/>
              </p:ext>
            </p:extLst>
          </p:nvPr>
        </p:nvGraphicFramePr>
        <p:xfrm>
          <a:off x="875722" y="1693500"/>
          <a:ext cx="662971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97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조각 부족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제작에 필요한 조각량이 보유 중인 조각량을 초과하면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조각 부족 텍스트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0984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 부족 텍스트에는 현재 최대 제작 가능한 매수와 최대 제작 시 조각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5072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조각이 부족한 상태에서는 제작 버튼이 비활성화되어 클릭할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548175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972084FA-52B7-4902-B0EC-BA71048EF41F}"/>
              </a:ext>
            </a:extLst>
          </p:cNvPr>
          <p:cNvSpPr txBox="1">
            <a:spLocks/>
          </p:cNvSpPr>
          <p:nvPr/>
        </p:nvSpPr>
        <p:spPr>
          <a:xfrm>
            <a:off x="4261803" y="5595370"/>
            <a:ext cx="2738784" cy="311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조각 부족 텍스트 팝업</a:t>
            </a:r>
            <a:endParaRPr lang="en-US" altLang="ko-KR" sz="105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E53C44A-F6EF-4C92-920A-157B5488A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806" y="3092250"/>
            <a:ext cx="2738781" cy="251983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B0005EA-5ADC-4DC9-B16A-ADE187A15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22" y="3092250"/>
            <a:ext cx="2738781" cy="25198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414A09-A638-422D-8171-C0ECD7290CC6}"/>
              </a:ext>
            </a:extLst>
          </p:cNvPr>
          <p:cNvSpPr/>
          <p:nvPr/>
        </p:nvSpPr>
        <p:spPr>
          <a:xfrm>
            <a:off x="2221488" y="3862820"/>
            <a:ext cx="1007281" cy="30129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5456AF0-17E6-4304-83C0-60E3C3468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1656" y="4060300"/>
            <a:ext cx="359979" cy="454975"/>
          </a:xfrm>
          <a:prstGeom prst="rect">
            <a:avLst/>
          </a:prstGeom>
          <a:ln>
            <a:noFill/>
          </a:ln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EDE41D5-2FBC-49FB-B843-F4FBE86827C4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3421635" y="4287788"/>
            <a:ext cx="2096255" cy="168870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7230170-2F13-4D62-8FAF-BF19ADD4574E}"/>
              </a:ext>
            </a:extLst>
          </p:cNvPr>
          <p:cNvSpPr/>
          <p:nvPr/>
        </p:nvSpPr>
        <p:spPr>
          <a:xfrm>
            <a:off x="5517890" y="4201026"/>
            <a:ext cx="1383448" cy="51126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4EF5B2-BE47-4931-A218-ACAE056FBDED}"/>
              </a:ext>
            </a:extLst>
          </p:cNvPr>
          <p:cNvSpPr txBox="1">
            <a:spLocks/>
          </p:cNvSpPr>
          <p:nvPr/>
        </p:nvSpPr>
        <p:spPr>
          <a:xfrm>
            <a:off x="875722" y="5612082"/>
            <a:ext cx="2738781" cy="496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조각이 부족할 매수를</a:t>
            </a:r>
            <a:endParaRPr lang="en-US" altLang="ko-KR" sz="1050" dirty="0"/>
          </a:p>
          <a:p>
            <a:pPr algn="ctr"/>
            <a:r>
              <a:rPr lang="ko-KR" altLang="en-US" sz="1050" dirty="0"/>
              <a:t>카드 제작 매수에 입력</a:t>
            </a:r>
            <a:endParaRPr lang="en-US" altLang="ko-KR" sz="105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6D35A6-7AC0-481C-A60D-E4CE2A204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5440" y="2267707"/>
            <a:ext cx="3991235" cy="319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62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0875E78-0B05-4166-8E36-F1859CD33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072" y="3322619"/>
            <a:ext cx="4085670" cy="287956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B39C187-EE64-4460-AD54-F995B581E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65" y="3627479"/>
            <a:ext cx="2438561" cy="2243613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최종 확인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125962"/>
              </p:ext>
            </p:extLst>
          </p:nvPr>
        </p:nvGraphicFramePr>
        <p:xfrm>
          <a:off x="2877978" y="1372109"/>
          <a:ext cx="643604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60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최종 확인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클릭하면 제작 최종 확인창이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최종 확인창 팝업 시 등급별 조각 필요량이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1369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제작에 소비될 조각의 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제작하는 카드의 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제작할 카드의 매수가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9345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후 조각의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카드 조각을 소모하여 카드를 제작 매수 만큼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860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제작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388025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89C69E-90B9-4953-9CB0-0CA23E5E7AB5}"/>
              </a:ext>
            </a:extLst>
          </p:cNvPr>
          <p:cNvGrpSpPr/>
          <p:nvPr/>
        </p:nvGrpSpPr>
        <p:grpSpPr>
          <a:xfrm>
            <a:off x="3668385" y="3627480"/>
            <a:ext cx="3385235" cy="2243614"/>
            <a:chOff x="4065247" y="3919845"/>
            <a:chExt cx="3370045" cy="2233547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0828731-AEE6-49A1-84AE-EE9AD0588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36460" y="3919845"/>
              <a:ext cx="2427621" cy="2233547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D7BE460-8509-4492-BCFD-D454CB38827D}"/>
                </a:ext>
              </a:extLst>
            </p:cNvPr>
            <p:cNvGrpSpPr/>
            <p:nvPr/>
          </p:nvGrpSpPr>
          <p:grpSpPr>
            <a:xfrm>
              <a:off x="4065247" y="3966907"/>
              <a:ext cx="3370045" cy="2139421"/>
              <a:chOff x="4410976" y="3826932"/>
              <a:chExt cx="3370045" cy="2139421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794F39B-6B8D-4D4E-B1A5-6F7A964AC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10976" y="3826932"/>
                <a:ext cx="3370045" cy="102104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5A6CBCB-6764-4E70-8FFF-221D0260C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77614" y="4847525"/>
                <a:ext cx="1436769" cy="11188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</p:pic>
        </p:grp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D2DBAE-C163-4A6A-9E59-1D6AB8836A56}"/>
              </a:ext>
            </a:extLst>
          </p:cNvPr>
          <p:cNvSpPr/>
          <p:nvPr/>
        </p:nvSpPr>
        <p:spPr>
          <a:xfrm>
            <a:off x="2263955" y="5585682"/>
            <a:ext cx="784945" cy="15066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37C857A4-43AE-4A30-A37D-7908DFB0C868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 flipV="1">
            <a:off x="3075009" y="4749286"/>
            <a:ext cx="505518" cy="104717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480CEF-F8A0-4791-A8A0-6EC45830E6B1}"/>
              </a:ext>
            </a:extLst>
          </p:cNvPr>
          <p:cNvSpPr/>
          <p:nvPr/>
        </p:nvSpPr>
        <p:spPr>
          <a:xfrm>
            <a:off x="3580527" y="3607770"/>
            <a:ext cx="3552689" cy="228303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EEBF6A-86DF-44C5-8A80-A375A4F682AB}"/>
              </a:ext>
            </a:extLst>
          </p:cNvPr>
          <p:cNvSpPr txBox="1"/>
          <p:nvPr/>
        </p:nvSpPr>
        <p:spPr>
          <a:xfrm>
            <a:off x="993966" y="5871093"/>
            <a:ext cx="2438562" cy="255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제작 버튼 클릭</a:t>
            </a:r>
            <a:endParaRPr lang="en-US" altLang="ko-KR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B09982-C419-4778-8EA9-506419EFE7F0}"/>
              </a:ext>
            </a:extLst>
          </p:cNvPr>
          <p:cNvSpPr txBox="1"/>
          <p:nvPr/>
        </p:nvSpPr>
        <p:spPr>
          <a:xfrm>
            <a:off x="3572668" y="5897167"/>
            <a:ext cx="3579104" cy="290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예상 결과 창 및 등급별 조각 필요량 팝업</a:t>
            </a:r>
            <a:endParaRPr lang="en-US" altLang="ko-KR" sz="105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2EC500-94FE-40F4-98C8-806FBD46F5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8385" y="3674754"/>
            <a:ext cx="3385235" cy="103338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DFA00AB-0C29-460E-B38E-6A7BA7B994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9615" y="5660347"/>
            <a:ext cx="215394" cy="272235"/>
          </a:xfrm>
          <a:prstGeom prst="rect">
            <a:avLst/>
          </a:prstGeom>
          <a:ln>
            <a:noFill/>
          </a:ln>
        </p:spPr>
      </p:pic>
      <p:sp>
        <p:nvSpPr>
          <p:cNvPr id="11" name="순서도: 다른 페이지 연결선 10">
            <a:extLst>
              <a:ext uri="{FF2B5EF4-FFF2-40B4-BE49-F238E27FC236}">
                <a16:creationId xmlns:a16="http://schemas.microsoft.com/office/drawing/2014/main" id="{AEFA8562-57B2-4A5B-BC1B-8231A7AF40ED}"/>
              </a:ext>
            </a:extLst>
          </p:cNvPr>
          <p:cNvSpPr>
            <a:spLocks noChangeAspect="1"/>
          </p:cNvSpPr>
          <p:nvPr/>
        </p:nvSpPr>
        <p:spPr>
          <a:xfrm>
            <a:off x="11016876" y="5753278"/>
            <a:ext cx="469866" cy="469866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P.47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83074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64F3C0F-6B18-4435-B559-28EC67AB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569" y="1484486"/>
            <a:ext cx="2845256" cy="4628552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결과 요약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40284"/>
              </p:ext>
            </p:extLst>
          </p:nvPr>
        </p:nvGraphicFramePr>
        <p:xfrm>
          <a:off x="1921591" y="1847781"/>
          <a:ext cx="56518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8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결과 요약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제작으로 카드를 획득했을 때 제작 결과 요약창을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나열된 카드는 레어도가 높은 카드를 왼쪽에 낮은 카드를 오른쪽에 나열한다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나열된 카드를 클릭하는 것으로 카드를 확대한다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515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제외한 영역을 클릭하면 결과 요약창과 최종 제작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28346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27995870-6B7C-4638-89CE-592B2A364D4D}"/>
              </a:ext>
            </a:extLst>
          </p:cNvPr>
          <p:cNvGrpSpPr>
            <a:grpSpLocks noChangeAspect="1"/>
          </p:cNvGrpSpPr>
          <p:nvPr/>
        </p:nvGrpSpPr>
        <p:grpSpPr>
          <a:xfrm>
            <a:off x="1815987" y="3761230"/>
            <a:ext cx="5757422" cy="2032465"/>
            <a:chOff x="1221751" y="3442920"/>
            <a:chExt cx="7043165" cy="248635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C89C69E-90B9-4953-9CB0-0CA23E5E7AB5}"/>
                </a:ext>
              </a:extLst>
            </p:cNvPr>
            <p:cNvGrpSpPr/>
            <p:nvPr/>
          </p:nvGrpSpPr>
          <p:grpSpPr>
            <a:xfrm>
              <a:off x="1221751" y="3442920"/>
              <a:ext cx="3287778" cy="2179022"/>
              <a:chOff x="4012677" y="3919845"/>
              <a:chExt cx="3370045" cy="2233547"/>
            </a:xfrm>
          </p:grpSpPr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30828731-AEE6-49A1-84AE-EE9AD0588B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536460" y="3919845"/>
                <a:ext cx="2427621" cy="2233547"/>
              </a:xfrm>
              <a:prstGeom prst="rect">
                <a:avLst/>
              </a:prstGeom>
            </p:spPr>
          </p:pic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4D7BE460-8509-4492-BCFD-D454CB38827D}"/>
                  </a:ext>
                </a:extLst>
              </p:cNvPr>
              <p:cNvGrpSpPr/>
              <p:nvPr/>
            </p:nvGrpSpPr>
            <p:grpSpPr>
              <a:xfrm>
                <a:off x="4012677" y="3966907"/>
                <a:ext cx="3370045" cy="2139421"/>
                <a:chOff x="4358406" y="3826932"/>
                <a:chExt cx="3370045" cy="2139421"/>
              </a:xfrm>
            </p:grpSpPr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F794F39B-6B8D-4D4E-B1A5-6F7A964AC7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58406" y="3826932"/>
                  <a:ext cx="3370045" cy="1021046"/>
                </a:xfrm>
                <a:prstGeom prst="rect">
                  <a:avLst/>
                </a:prstGeom>
              </p:spPr>
            </p:pic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85A6CBCB-6764-4E70-8FFF-221D0260C4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325044" y="4847525"/>
                  <a:ext cx="1436768" cy="111882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</p:pic>
          </p:grpSp>
        </p:grp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40B680D-492F-421A-BCBD-52A6B3810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21751" y="3488834"/>
              <a:ext cx="3287777" cy="100363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B09982-C419-4778-8EA9-506419EFE7F0}"/>
                </a:ext>
              </a:extLst>
            </p:cNvPr>
            <p:cNvSpPr txBox="1"/>
            <p:nvPr/>
          </p:nvSpPr>
          <p:spPr>
            <a:xfrm>
              <a:off x="1221751" y="5647265"/>
              <a:ext cx="3287777" cy="282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확인 버튼 클릭</a:t>
              </a:r>
              <a:endParaRPr lang="en-US" altLang="ko-KR" sz="1050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39AEE44-B071-4DDC-B003-F326E43ABEE4}"/>
                </a:ext>
              </a:extLst>
            </p:cNvPr>
            <p:cNvSpPr/>
            <p:nvPr/>
          </p:nvSpPr>
          <p:spPr>
            <a:xfrm>
              <a:off x="3014235" y="4164437"/>
              <a:ext cx="651978" cy="24669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연결선: 꺾임 41">
              <a:extLst>
                <a:ext uri="{FF2B5EF4-FFF2-40B4-BE49-F238E27FC236}">
                  <a16:creationId xmlns:a16="http://schemas.microsoft.com/office/drawing/2014/main" id="{9B7AC766-E83E-483E-A5D5-DC4B78A1DF23}"/>
                </a:ext>
              </a:extLst>
            </p:cNvPr>
            <p:cNvCxnSpPr>
              <a:cxnSpLocks/>
              <a:stCxn id="22" idx="3"/>
              <a:endCxn id="17" idx="1"/>
            </p:cNvCxnSpPr>
            <p:nvPr/>
          </p:nvCxnSpPr>
          <p:spPr>
            <a:xfrm>
              <a:off x="3852366" y="4525833"/>
              <a:ext cx="995608" cy="14879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9903FF3-1850-485B-8406-344D58A57B7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47974" y="3844644"/>
              <a:ext cx="3416942" cy="1947223"/>
              <a:chOff x="4956048" y="3665296"/>
              <a:chExt cx="4292823" cy="2446364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2F5C8081-311B-4B80-B42F-D4168BE32365}"/>
                  </a:ext>
                </a:extLst>
              </p:cNvPr>
              <p:cNvGrpSpPr/>
              <p:nvPr/>
            </p:nvGrpSpPr>
            <p:grpSpPr>
              <a:xfrm>
                <a:off x="4956048" y="3665296"/>
                <a:ext cx="4292823" cy="2085473"/>
                <a:chOff x="4044601" y="4093006"/>
                <a:chExt cx="3865199" cy="1877731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50297C23-5DC4-410E-9382-43A03E6BAB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artisticBlur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44601" y="4093006"/>
                  <a:ext cx="3865199" cy="1877731"/>
                </a:xfrm>
                <a:prstGeom prst="rect">
                  <a:avLst/>
                </a:prstGeom>
                <a:ln w="28575">
                  <a:noFill/>
                </a:ln>
              </p:spPr>
            </p:pic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140F0651-01C5-41D8-83D5-4F71827362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391018" y="4126853"/>
                  <a:ext cx="1172363" cy="1496780"/>
                </a:xfrm>
                <a:prstGeom prst="rect">
                  <a:avLst/>
                </a:prstGeom>
              </p:spPr>
            </p:pic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48F038F-1BEE-459A-914C-71D9165CEAEF}"/>
                    </a:ext>
                  </a:extLst>
                </p:cNvPr>
                <p:cNvSpPr txBox="1"/>
                <p:nvPr/>
              </p:nvSpPr>
              <p:spPr>
                <a:xfrm>
                  <a:off x="4988980" y="5772035"/>
                  <a:ext cx="1976438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600" dirty="0">
                      <a:solidFill>
                        <a:schemeClr val="bg1"/>
                      </a:solidFill>
                    </a:rPr>
                    <a:t>빈칸을 클릭하여 진행하기</a:t>
                  </a:r>
                  <a:r>
                    <a:rPr lang="en-US" altLang="ko-KR" sz="600" dirty="0">
                      <a:solidFill>
                        <a:schemeClr val="bg1"/>
                      </a:solidFill>
                    </a:rPr>
                    <a:t>.</a:t>
                  </a:r>
                  <a:endParaRPr lang="ko-KR" altLang="en-US" sz="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CA29CB1-B315-4191-8EAC-76F81475E63A}"/>
                    </a:ext>
                  </a:extLst>
                </p:cNvPr>
                <p:cNvSpPr txBox="1"/>
                <p:nvPr/>
              </p:nvSpPr>
              <p:spPr>
                <a:xfrm>
                  <a:off x="4988980" y="5297052"/>
                  <a:ext cx="19764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400" dirty="0">
                      <a:solidFill>
                        <a:schemeClr val="bg1"/>
                      </a:solidFill>
                    </a:rPr>
                    <a:t>획득 결과</a:t>
                  </a:r>
                  <a:endParaRPr lang="en-US" altLang="ko-KR" sz="400" dirty="0">
                    <a:solidFill>
                      <a:schemeClr val="bg1"/>
                    </a:solidFill>
                  </a:endParaRPr>
                </a:p>
                <a:p>
                  <a:pPr algn="ctr"/>
                  <a:r>
                    <a:rPr lang="ko-KR" altLang="en-US" sz="400" dirty="0">
                      <a:solidFill>
                        <a:schemeClr val="bg1"/>
                      </a:solidFill>
                    </a:rPr>
                    <a:t>실버 레어 </a:t>
                  </a:r>
                  <a:r>
                    <a:rPr lang="en-US" altLang="ko-KR" sz="400" dirty="0">
                      <a:solidFill>
                        <a:schemeClr val="bg1"/>
                      </a:solidFill>
                    </a:rPr>
                    <a:t>× 1</a:t>
                  </a:r>
                </a:p>
                <a:p>
                  <a:pPr algn="ctr"/>
                  <a:r>
                    <a:rPr lang="ko-KR" altLang="en-US" sz="400" dirty="0">
                      <a:solidFill>
                        <a:schemeClr val="bg1"/>
                      </a:solidFill>
                    </a:rPr>
                    <a:t>노멀 레어 </a:t>
                  </a:r>
                  <a:r>
                    <a:rPr lang="en-US" altLang="ko-KR" sz="400" dirty="0">
                      <a:solidFill>
                        <a:schemeClr val="bg1"/>
                      </a:solidFill>
                    </a:rPr>
                    <a:t>× 1</a:t>
                  </a:r>
                  <a:endParaRPr lang="ko-KR" altLang="en-US" sz="4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1479A14-2DE5-4A38-BD99-BF406F0ACF4C}"/>
                  </a:ext>
                </a:extLst>
              </p:cNvPr>
              <p:cNvSpPr txBox="1"/>
              <p:nvPr/>
            </p:nvSpPr>
            <p:spPr>
              <a:xfrm>
                <a:off x="4956048" y="5829652"/>
                <a:ext cx="4292823" cy="282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dirty="0"/>
                  <a:t>결과 요약 팝업</a:t>
                </a:r>
                <a:endParaRPr lang="en-US" altLang="ko-KR" sz="1050" dirty="0"/>
              </a:p>
            </p:txBody>
          </p:sp>
        </p:grp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C53F8B3-71FF-4535-BE78-586D91AE7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51111" y="4335456"/>
              <a:ext cx="301255" cy="380754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4" name="화살표: 갈매기형 수장 23">
            <a:extLst>
              <a:ext uri="{FF2B5EF4-FFF2-40B4-BE49-F238E27FC236}">
                <a16:creationId xmlns:a16="http://schemas.microsoft.com/office/drawing/2014/main" id="{3962C463-CB57-4D82-B4FD-47096107E29B}"/>
              </a:ext>
            </a:extLst>
          </p:cNvPr>
          <p:cNvSpPr/>
          <p:nvPr/>
        </p:nvSpPr>
        <p:spPr>
          <a:xfrm rot="5400000">
            <a:off x="7995305" y="1608546"/>
            <a:ext cx="469866" cy="469866"/>
          </a:xfrm>
          <a:prstGeom prst="chevron">
            <a:avLst>
              <a:gd name="adj" fmla="val 18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100" b="1" dirty="0"/>
              <a:t>P.46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238366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결과 배치 규칙 및 세부설명</a:t>
            </a:r>
            <a:endParaRPr lang="en-US" altLang="ko-KR" sz="2400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4C90F8E-C4FB-4582-A4EB-453CA123F0CB}"/>
              </a:ext>
            </a:extLst>
          </p:cNvPr>
          <p:cNvGrpSpPr/>
          <p:nvPr/>
        </p:nvGrpSpPr>
        <p:grpSpPr>
          <a:xfrm>
            <a:off x="1542332" y="3752850"/>
            <a:ext cx="4291956" cy="2085013"/>
            <a:chOff x="892497" y="3752850"/>
            <a:chExt cx="4291956" cy="208501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55DC63A-0D88-4F66-813D-105FD2E9A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2497" y="3752850"/>
              <a:ext cx="4291956" cy="2085013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1E21822-D701-49F3-A91F-73B269E052F0}"/>
                </a:ext>
              </a:extLst>
            </p:cNvPr>
            <p:cNvSpPr/>
            <p:nvPr/>
          </p:nvSpPr>
          <p:spPr>
            <a:xfrm>
              <a:off x="2688829" y="5329950"/>
              <a:ext cx="692150" cy="28407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F0E8FC2-551F-4D57-88C1-A14C630CFC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8997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1,3,5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9830AD0-893A-47AF-B779-049E793F5E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79179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5712D3-3E2C-48ED-B29C-81F9CEE4C5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18815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E71E12-0831-4C14-AA72-E07210E1A5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04818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9F396D7-CBF0-48DE-830F-9E2D2DBBA2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88633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8FC8061-2A11-49A6-87ED-20EF12B6F60E}"/>
                </a:ext>
              </a:extLst>
            </p:cNvPr>
            <p:cNvSpPr/>
            <p:nvPr/>
          </p:nvSpPr>
          <p:spPr>
            <a:xfrm>
              <a:off x="1649320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D657759-EA65-4038-AD8F-6CFF7FA4F94C}"/>
                </a:ext>
              </a:extLst>
            </p:cNvPr>
            <p:cNvSpPr/>
            <p:nvPr/>
          </p:nvSpPr>
          <p:spPr>
            <a:xfrm>
              <a:off x="2381837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84B8328-3A3A-4D97-9F2D-EA3D6D02DE3B}"/>
                </a:ext>
              </a:extLst>
            </p:cNvPr>
            <p:cNvSpPr/>
            <p:nvPr/>
          </p:nvSpPr>
          <p:spPr>
            <a:xfrm>
              <a:off x="3113269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F531D6D-3669-42EF-BE0F-CB62785A9563}"/>
                </a:ext>
              </a:extLst>
            </p:cNvPr>
            <p:cNvSpPr/>
            <p:nvPr/>
          </p:nvSpPr>
          <p:spPr>
            <a:xfrm>
              <a:off x="3844193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2CB3D97-EDDE-4F22-978C-E4CE1BF7600C}"/>
                </a:ext>
              </a:extLst>
            </p:cNvPr>
            <p:cNvSpPr/>
            <p:nvPr/>
          </p:nvSpPr>
          <p:spPr>
            <a:xfrm>
              <a:off x="4569090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6BD868C-5095-4E85-8AEC-BC195F689A04}"/>
              </a:ext>
            </a:extLst>
          </p:cNvPr>
          <p:cNvGrpSpPr/>
          <p:nvPr/>
        </p:nvGrpSpPr>
        <p:grpSpPr>
          <a:xfrm>
            <a:off x="6357714" y="3752850"/>
            <a:ext cx="4291956" cy="2085013"/>
            <a:chOff x="6883722" y="3752850"/>
            <a:chExt cx="4291956" cy="2085013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9B8BCBA-2587-4136-8D6E-C3C6961DC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83722" y="3752850"/>
              <a:ext cx="4291956" cy="2085013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0F22618-F712-4CD4-9CAE-DFF3842C067D}"/>
                </a:ext>
              </a:extLst>
            </p:cNvPr>
            <p:cNvSpPr/>
            <p:nvPr/>
          </p:nvSpPr>
          <p:spPr>
            <a:xfrm>
              <a:off x="8680054" y="5329950"/>
              <a:ext cx="692150" cy="28407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C15C6EE-B773-42DC-AD04-A92D604EE9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04494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2,4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0D47AA5-E090-4505-8962-E14F6EE484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4676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5372BBF-C019-410D-AC78-3D7F92C31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74312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2,4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4391FC9-7BF5-44EA-A470-0F8FF49DFA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44130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3AD8058-D74C-464A-823C-EA0340C2EE3A}"/>
                </a:ext>
              </a:extLst>
            </p:cNvPr>
            <p:cNvSpPr/>
            <p:nvPr/>
          </p:nvSpPr>
          <p:spPr>
            <a:xfrm>
              <a:off x="8004075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DD3DD3B-8E3D-43BC-A761-2E17019F5EA7}"/>
                </a:ext>
              </a:extLst>
            </p:cNvPr>
            <p:cNvSpPr/>
            <p:nvPr/>
          </p:nvSpPr>
          <p:spPr>
            <a:xfrm>
              <a:off x="8736592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BAE7114-D524-4CEB-B0D6-516427B0CDBD}"/>
                </a:ext>
              </a:extLst>
            </p:cNvPr>
            <p:cNvSpPr/>
            <p:nvPr/>
          </p:nvSpPr>
          <p:spPr>
            <a:xfrm>
              <a:off x="9468024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6F14473-7D74-4678-9780-3541042A91E0}"/>
                </a:ext>
              </a:extLst>
            </p:cNvPr>
            <p:cNvSpPr/>
            <p:nvPr/>
          </p:nvSpPr>
          <p:spPr>
            <a:xfrm>
              <a:off x="10198948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688923EA-7542-4655-A1BA-4B60791A13F3}"/>
              </a:ext>
            </a:extLst>
          </p:cNvPr>
          <p:cNvGraphicFramePr>
            <a:graphicFrameLocks noGrp="1"/>
          </p:cNvGraphicFramePr>
          <p:nvPr/>
        </p:nvGraphicFramePr>
        <p:xfrm>
          <a:off x="1370005" y="2091926"/>
          <a:ext cx="462946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94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결과 배치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제작으로 획득한 카드의 레어도 숫자에 따라서 배치가 다르다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결과 요약창의 각 요소들의 배치는 아래를 따른다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</a:tbl>
          </a:graphicData>
        </a:graphic>
      </p:graphicFrame>
      <p:graphicFrame>
        <p:nvGraphicFramePr>
          <p:cNvPr id="50" name="표 50">
            <a:extLst>
              <a:ext uri="{FF2B5EF4-FFF2-40B4-BE49-F238E27FC236}">
                <a16:creationId xmlns:a16="http://schemas.microsoft.com/office/drawing/2014/main" id="{AD6DADCA-1431-41AB-88FB-3D9F1372126C}"/>
              </a:ext>
            </a:extLst>
          </p:cNvPr>
          <p:cNvGraphicFramePr>
            <a:graphicFrameLocks noGrp="1"/>
          </p:cNvGraphicFramePr>
          <p:nvPr/>
        </p:nvGraphicFramePr>
        <p:xfrm>
          <a:off x="6357563" y="1597347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숫자는 획득한 레어도의 종류 숫자에 따른 카드 배치 위치를 뜻한다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  <p:graphicFrame>
        <p:nvGraphicFramePr>
          <p:cNvPr id="52" name="표 50">
            <a:extLst>
              <a:ext uri="{FF2B5EF4-FFF2-40B4-BE49-F238E27FC236}">
                <a16:creationId xmlns:a16="http://schemas.microsoft.com/office/drawing/2014/main" id="{65065657-F3D1-4AE4-9632-86941498F15A}"/>
              </a:ext>
            </a:extLst>
          </p:cNvPr>
          <p:cNvGraphicFramePr>
            <a:graphicFrameLocks noGrp="1"/>
          </p:cNvGraphicFramePr>
          <p:nvPr/>
        </p:nvGraphicFramePr>
        <p:xfrm>
          <a:off x="6357563" y="2244326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획득한 카드의 매수가 배치되는 영역이다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  <p:graphicFrame>
        <p:nvGraphicFramePr>
          <p:cNvPr id="53" name="표 50">
            <a:extLst>
              <a:ext uri="{FF2B5EF4-FFF2-40B4-BE49-F238E27FC236}">
                <a16:creationId xmlns:a16="http://schemas.microsoft.com/office/drawing/2014/main" id="{3B1EA694-ECDF-4C9F-8BF5-B2A59FEC4BC4}"/>
              </a:ext>
            </a:extLst>
          </p:cNvPr>
          <p:cNvGraphicFramePr>
            <a:graphicFrameLocks noGrp="1"/>
          </p:cNvGraphicFramePr>
          <p:nvPr/>
        </p:nvGraphicFramePr>
        <p:xfrm>
          <a:off x="6357563" y="2895096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요약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 결과 텍스트가 배치되는 영역이다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59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354397"/>
              </p:ext>
            </p:extLst>
          </p:nvPr>
        </p:nvGraphicFramePr>
        <p:xfrm>
          <a:off x="738346" y="1443990"/>
          <a:ext cx="1071530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06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23380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884805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13084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제작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제작 필요 조각 매수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제작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분해 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제작 소비 조작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(Construct Necessary Fragment)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매수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–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Card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노멀 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(Normal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593022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매수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–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실버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(Silver 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5308055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골드 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(Gold 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0410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슈퍼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(Super 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0434253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울트라 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(Ultra 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767096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보유 조각 매수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DB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소유 조각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(Fragment)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4136853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388673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716E0F2-BE25-4A8C-AE5A-2167F78CB975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UI </a:t>
            </a:r>
            <a:r>
              <a:rPr lang="ko-KR" altLang="en-US" sz="2400" dirty="0"/>
              <a:t>리소스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4AE7E5-EF79-4411-B640-E57D37335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312" y="1549929"/>
            <a:ext cx="642937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86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분해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085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8BA3DB-D101-48F3-A3F4-A45363080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389041"/>
              </p:ext>
            </p:extLst>
          </p:nvPr>
        </p:nvGraphicFramePr>
        <p:xfrm>
          <a:off x="1920000" y="1700213"/>
          <a:ext cx="8351998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199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각각의 카드를 확인하고 분해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정보를 상세하게 볼 수 있는 카드 상세 정보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제작할 수 있는 카드 제작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분해할 수 있는 카드 분해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카드를 동시에 분해할 수 있는 카드 일관 분해 시스템과 같은 카드를 관리하는 기능을 가진 시스템을 카드 관리 시스템이라고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시스템들을 사용하여 플레이어가 카드를 이해하고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전투를 준비하는 과정을 축약함으로써 게임에서 지루할 수 있는 과정을 축약하기 위해서 해당 시스템들을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9479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BE1608-B731-4C94-B764-265EBDB465FB}"/>
              </a:ext>
            </a:extLst>
          </p:cNvPr>
          <p:cNvGraphicFramePr>
            <a:graphicFrameLocks noGrp="1"/>
          </p:cNvGraphicFramePr>
          <p:nvPr/>
        </p:nvGraphicFramePr>
        <p:xfrm>
          <a:off x="1055527" y="1268413"/>
          <a:ext cx="1008094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분해하는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보유한 카드를 분해하여 조각을 획득하는 시스템으로 필요 이상을 보유했거나 사용하지 않는 등의 불필요한 카드를 조각으로 변환한다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카드를 획득하는 주요 수단은 카드 팩 뽑기로 해당 과정을 반복할 경우 자연스럽게 불필요한 카드들이 생기고 그러한 카드들을 재활용할 수 있는 방법이 카드 분해다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플레이어들은 카드 분해를 통해서 조각을 획득하고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조각을 사용하여 원하는 카드를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이러한 과정은 카드 팩 뽑기에서 얻을 수 있는 원하지 않는 카드를 획득하는 등의 부정적인 경험을 원하는 카드를 생성할 때 필요한 자원을 획득하는 경험으로 치환하여 플레이어가 게임에서 갖을 수 있는 부정적인 경험이 감소하도록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88A4DC63-658C-4ED2-859D-1307BEA8E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899" y="4800122"/>
            <a:ext cx="2376941" cy="115099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E213225-9434-4B69-9252-1089A8B83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899" y="3427465"/>
            <a:ext cx="2390533" cy="115099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0741ED0-CE7B-41E7-BEA2-A3590DA1E9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8"/>
          <a:stretch/>
        </p:blipFill>
        <p:spPr>
          <a:xfrm>
            <a:off x="3432163" y="3431044"/>
            <a:ext cx="2376940" cy="114741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9DA6094-7F88-47CD-8E7A-B9F1529F2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163" y="4800122"/>
            <a:ext cx="2376940" cy="1149026"/>
          </a:xfrm>
          <a:prstGeom prst="rect">
            <a:avLst/>
          </a:prstGeom>
        </p:spPr>
      </p:pic>
      <p:sp>
        <p:nvSpPr>
          <p:cNvPr id="34" name="화살표: U자형 33">
            <a:extLst>
              <a:ext uri="{FF2B5EF4-FFF2-40B4-BE49-F238E27FC236}">
                <a16:creationId xmlns:a16="http://schemas.microsoft.com/office/drawing/2014/main" id="{ED1CF215-DDDB-4B3B-ADC1-78B042B5AA32}"/>
              </a:ext>
            </a:extLst>
          </p:cNvPr>
          <p:cNvSpPr>
            <a:spLocks noChangeAspect="1"/>
          </p:cNvSpPr>
          <p:nvPr/>
        </p:nvSpPr>
        <p:spPr>
          <a:xfrm flipV="1">
            <a:off x="5923779" y="4469951"/>
            <a:ext cx="344877" cy="344877"/>
          </a:xfrm>
          <a:prstGeom prst="uturnArrow">
            <a:avLst>
              <a:gd name="adj1" fmla="val 26205"/>
              <a:gd name="adj2" fmla="val 25000"/>
              <a:gd name="adj3" fmla="val 39458"/>
              <a:gd name="adj4" fmla="val 0"/>
              <a:gd name="adj5" fmla="val 100000"/>
            </a:avLst>
          </a:prstGeom>
          <a:noFill/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5057C5-BBE0-4793-8425-F52AF6BB561E}"/>
              </a:ext>
            </a:extLst>
          </p:cNvPr>
          <p:cNvSpPr txBox="1"/>
          <p:nvPr/>
        </p:nvSpPr>
        <p:spPr>
          <a:xfrm>
            <a:off x="3805939" y="4576418"/>
            <a:ext cx="1639614" cy="19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상세 정보창</a:t>
            </a:r>
            <a:endParaRPr lang="en-US" altLang="ko-KR" sz="10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6322AB-0F33-4626-934D-24A11E840C00}"/>
              </a:ext>
            </a:extLst>
          </p:cNvPr>
          <p:cNvSpPr txBox="1"/>
          <p:nvPr/>
        </p:nvSpPr>
        <p:spPr>
          <a:xfrm>
            <a:off x="6746227" y="4576418"/>
            <a:ext cx="1639614" cy="19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결과 요약</a:t>
            </a:r>
            <a:endParaRPr lang="en-US" altLang="ko-KR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5C0BB6-0051-4D5E-9BA5-DF540E872ABB}"/>
              </a:ext>
            </a:extLst>
          </p:cNvPr>
          <p:cNvSpPr txBox="1"/>
          <p:nvPr/>
        </p:nvSpPr>
        <p:spPr>
          <a:xfrm>
            <a:off x="6746227" y="5951375"/>
            <a:ext cx="1639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분해 최종 확인</a:t>
            </a:r>
            <a:endParaRPr lang="en-US" altLang="ko-KR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C4FB19-18C7-468F-A747-7546862F8A17}"/>
              </a:ext>
            </a:extLst>
          </p:cNvPr>
          <p:cNvSpPr txBox="1"/>
          <p:nvPr/>
        </p:nvSpPr>
        <p:spPr>
          <a:xfrm>
            <a:off x="3805939" y="5951375"/>
            <a:ext cx="1639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분해창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944402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5D7CB473-4F22-4625-8638-990F1ABEA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405" y="1442071"/>
            <a:ext cx="3575920" cy="463154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852674" y="1536259"/>
          <a:ext cx="672814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8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상세 정보 시스템에서 카드 분해 버튼을 마우스 좌 클릭하는 것으로 분해창을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레어도와 분해 매수를 선택할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31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레어도를 선택하면 해당 레어도의 카드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155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후 획득하는 조각량이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958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분해창 팝업 시 레어도는 노멀 레어로 설정되어 있고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카드 분해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774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마우스 좌 클릭하면 분해창을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938314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14DF1BCE-345A-4149-8D76-F9E93F3CB7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79" r="-1"/>
          <a:stretch/>
        </p:blipFill>
        <p:spPr>
          <a:xfrm>
            <a:off x="852674" y="3757842"/>
            <a:ext cx="2648772" cy="20423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D0EAD7C-3818-40F3-9993-D44659CCEE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79" r="-1"/>
          <a:stretch/>
        </p:blipFill>
        <p:spPr>
          <a:xfrm>
            <a:off x="4529065" y="3752850"/>
            <a:ext cx="2648772" cy="20423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D77BF5F-201A-45F6-8C43-C52509CFE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414" y="3853083"/>
            <a:ext cx="1985505" cy="182677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11764D9-8AB4-40E1-9F26-992C4FC3ED39}"/>
              </a:ext>
            </a:extLst>
          </p:cNvPr>
          <p:cNvSpPr/>
          <p:nvPr/>
        </p:nvSpPr>
        <p:spPr>
          <a:xfrm>
            <a:off x="2854231" y="5436885"/>
            <a:ext cx="433514" cy="1233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129ED9F-33BF-4E5F-ABF1-59E2FCE9EE1B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 flipV="1">
            <a:off x="3342036" y="4766471"/>
            <a:ext cx="1520378" cy="861586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95A00940-5B94-4C1B-BEF6-4C859364A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7117" y="5498559"/>
            <a:ext cx="204919" cy="258996"/>
          </a:xfrm>
          <a:prstGeom prst="rect">
            <a:avLst/>
          </a:prstGeom>
          <a:ln>
            <a:noFill/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0594181-8092-467D-ACF1-0555E1A5944C}"/>
              </a:ext>
            </a:extLst>
          </p:cNvPr>
          <p:cNvSpPr/>
          <p:nvPr/>
        </p:nvSpPr>
        <p:spPr>
          <a:xfrm>
            <a:off x="4862413" y="3851283"/>
            <a:ext cx="1985505" cy="182857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3F4F1D-786A-47AB-8838-1A7C2DCB5AE6}"/>
              </a:ext>
            </a:extLst>
          </p:cNvPr>
          <p:cNvSpPr txBox="1"/>
          <p:nvPr/>
        </p:nvSpPr>
        <p:spPr>
          <a:xfrm>
            <a:off x="852675" y="5803228"/>
            <a:ext cx="26487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 버튼 클릭</a:t>
            </a:r>
            <a:endParaRPr lang="en-US" altLang="ko-KR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644DCE-CA47-4D16-A3FE-9DF043604CE3}"/>
              </a:ext>
            </a:extLst>
          </p:cNvPr>
          <p:cNvSpPr txBox="1"/>
          <p:nvPr/>
        </p:nvSpPr>
        <p:spPr>
          <a:xfrm>
            <a:off x="4529065" y="5803228"/>
            <a:ext cx="26487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분해창 팝업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3269523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레어도 선택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926463"/>
              </p:ext>
            </p:extLst>
          </p:nvPr>
        </p:nvGraphicFramePr>
        <p:xfrm>
          <a:off x="695717" y="1291672"/>
          <a:ext cx="7937818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78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레어도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 항목을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레어도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9988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활성화된 항목이 있을 때 다른 항목을 활성화 하면 이전 항목은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864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카드 보유량이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이상이면 보유 매수가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90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카드 보유량이 없을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보유량 없음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텍스트가 출력하고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고정된다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843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활성화된 레어도 항목이 없으면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보유량 없음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텍스트가 출력하고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고정된다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9252493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F257A1CC-DA36-44ED-AA37-98CF7861F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115" y="3688930"/>
            <a:ext cx="2294963" cy="211149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6BC4A0D-7EB9-4EE1-A09C-900D98B1C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036" y="3688931"/>
            <a:ext cx="2294963" cy="21114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A62F6A3-49BE-484E-9E0D-385B1231DBC9}"/>
              </a:ext>
            </a:extLst>
          </p:cNvPr>
          <p:cNvSpPr>
            <a:spLocks noChangeAspect="1"/>
          </p:cNvSpPr>
          <p:nvPr/>
        </p:nvSpPr>
        <p:spPr>
          <a:xfrm>
            <a:off x="2944733" y="4365107"/>
            <a:ext cx="63606" cy="6360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C9EC483-07DA-4EEB-B319-7EB673BC87F4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3123965" y="4313223"/>
            <a:ext cx="3081322" cy="178745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23A29FBE-109E-42F1-89A0-6CF0081CA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101" y="4399158"/>
            <a:ext cx="146864" cy="185620"/>
          </a:xfrm>
          <a:prstGeom prst="rect">
            <a:avLst/>
          </a:prstGeom>
          <a:ln>
            <a:noFill/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9F41CF-F868-4D55-A332-F68D9C5BEB3D}"/>
              </a:ext>
            </a:extLst>
          </p:cNvPr>
          <p:cNvSpPr>
            <a:spLocks noChangeAspect="1"/>
          </p:cNvSpPr>
          <p:nvPr/>
        </p:nvSpPr>
        <p:spPr>
          <a:xfrm>
            <a:off x="6205287" y="4281420"/>
            <a:ext cx="63606" cy="6360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FCAEC28-D420-477D-8B7C-027A017BBD97}"/>
              </a:ext>
            </a:extLst>
          </p:cNvPr>
          <p:cNvSpPr>
            <a:spLocks/>
          </p:cNvSpPr>
          <p:nvPr/>
        </p:nvSpPr>
        <p:spPr>
          <a:xfrm>
            <a:off x="6891148" y="4238178"/>
            <a:ext cx="436376" cy="10684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9EDDC004-BEE5-4FE3-B2D0-F6F9B3A2CEED}"/>
              </a:ext>
            </a:extLst>
          </p:cNvPr>
          <p:cNvCxnSpPr>
            <a:cxnSpLocks/>
            <a:stCxn id="10" idx="3"/>
            <a:endCxn id="13" idx="2"/>
          </p:cNvCxnSpPr>
          <p:nvPr/>
        </p:nvCxnSpPr>
        <p:spPr>
          <a:xfrm flipV="1">
            <a:off x="3123965" y="4345026"/>
            <a:ext cx="3985371" cy="146942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DD0119-7499-43B0-BC93-D79A9DFC0FE9}"/>
              </a:ext>
            </a:extLst>
          </p:cNvPr>
          <p:cNvSpPr txBox="1"/>
          <p:nvPr/>
        </p:nvSpPr>
        <p:spPr>
          <a:xfrm>
            <a:off x="1565115" y="5800426"/>
            <a:ext cx="2294963" cy="208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활성화된 항목과 다른 항목 클릭</a:t>
            </a:r>
            <a:endParaRPr lang="en-US" altLang="ko-KR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995BC6-9E44-45F9-ABD2-A3C7DB08CD57}"/>
              </a:ext>
            </a:extLst>
          </p:cNvPr>
          <p:cNvSpPr txBox="1"/>
          <p:nvPr/>
        </p:nvSpPr>
        <p:spPr>
          <a:xfrm>
            <a:off x="4628670" y="5800426"/>
            <a:ext cx="3216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이전 항목 비활성화 및 보유량 변화</a:t>
            </a:r>
            <a:endParaRPr lang="en-US" altLang="ko-KR" sz="1000" dirty="0"/>
          </a:p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보유량이 없을 경우 </a:t>
            </a:r>
            <a:r>
              <a:rPr lang="en-US" altLang="ko-KR" sz="1000" dirty="0"/>
              <a:t>‘</a:t>
            </a:r>
            <a:r>
              <a:rPr lang="ko-KR" altLang="en-US" sz="1000" b="1" dirty="0"/>
              <a:t>보유량 없음</a:t>
            </a:r>
            <a:r>
              <a:rPr lang="en-US" altLang="ko-KR" sz="1000" b="1" dirty="0"/>
              <a:t>.</a:t>
            </a:r>
            <a:r>
              <a:rPr lang="en-US" altLang="ko-KR" sz="1000" dirty="0"/>
              <a:t>’ </a:t>
            </a:r>
            <a:r>
              <a:rPr lang="ko-KR" altLang="en-US" sz="1000" dirty="0"/>
              <a:t>텍스트 출력</a:t>
            </a:r>
            <a:r>
              <a:rPr lang="en-US" altLang="ko-KR" sz="1000" dirty="0"/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2467F9-03D2-46F8-8ABE-504B7F20A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9161" y="1695181"/>
            <a:ext cx="2896838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95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카드 분해 매수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398234"/>
              </p:ext>
            </p:extLst>
          </p:nvPr>
        </p:nvGraphicFramePr>
        <p:xfrm>
          <a:off x="695325" y="1297780"/>
          <a:ext cx="744569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456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매수는 한번에 분해할 선택된 레어도의 카드 매수다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-/+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좌 클릭하거나 숫자를 직접 수정하는 것으로 분해할 카드의 매수를 조절한다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864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변화가 있을 경우 카드 분해 매수를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4062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카드의 보유량이 없을 경우 카드 분해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고정되어 조절할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90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[–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이하의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8348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보유량과 같을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[+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보유량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이상의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6181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매수에 변화가 있거나 활성화된 레어도의 변화가 있을 경우 분해 후 획득하는 조각을 재계산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457175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2886D0B-FD8A-44D9-AFBB-96BBF9D000DC}"/>
              </a:ext>
            </a:extLst>
          </p:cNvPr>
          <p:cNvSpPr txBox="1"/>
          <p:nvPr/>
        </p:nvSpPr>
        <p:spPr>
          <a:xfrm>
            <a:off x="1173227" y="5837178"/>
            <a:ext cx="2306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분해 매수 변경</a:t>
            </a:r>
            <a:endParaRPr lang="en-US" altLang="ko-KR" sz="1000" dirty="0"/>
          </a:p>
          <a:p>
            <a:pPr algn="ctr"/>
            <a:r>
              <a:rPr lang="en-US" altLang="ko-KR" sz="1000" dirty="0"/>
              <a:t>(-/+ </a:t>
            </a:r>
            <a:r>
              <a:rPr lang="ko-KR" altLang="en-US" sz="1000" dirty="0"/>
              <a:t>버튼 클릭 </a:t>
            </a:r>
            <a:r>
              <a:rPr lang="en-US" altLang="ko-KR" sz="1000" dirty="0"/>
              <a:t>or </a:t>
            </a:r>
            <a:r>
              <a:rPr lang="ko-KR" altLang="en-US" sz="1000" dirty="0"/>
              <a:t>숫자 입력</a:t>
            </a:r>
            <a:r>
              <a:rPr lang="en-US" altLang="ko-KR" sz="1000" dirty="0"/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5F551B-07D4-404A-A224-16A980D3CBED}"/>
              </a:ext>
            </a:extLst>
          </p:cNvPr>
          <p:cNvSpPr txBox="1"/>
          <p:nvPr/>
        </p:nvSpPr>
        <p:spPr>
          <a:xfrm>
            <a:off x="4519630" y="5837178"/>
            <a:ext cx="29529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변경 내용에 따른 분해 후 획득 조각 재계산</a:t>
            </a:r>
            <a:endParaRPr lang="en-US" altLang="ko-KR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16CCFA-161F-4068-B60F-6D74EC75C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229" y="3714814"/>
            <a:ext cx="2306368" cy="212198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404C292-5252-492C-96D9-336015D3A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900" y="3714814"/>
            <a:ext cx="2306367" cy="2121987"/>
          </a:xfrm>
          <a:prstGeom prst="rect">
            <a:avLst/>
          </a:prstGeom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6C447C55-F5AC-420D-964B-29ECFE533613}"/>
              </a:ext>
            </a:extLst>
          </p:cNvPr>
          <p:cNvCxnSpPr>
            <a:cxnSpLocks/>
            <a:stCxn id="7" idx="3"/>
            <a:endCxn id="20" idx="1"/>
          </p:cNvCxnSpPr>
          <p:nvPr/>
        </p:nvCxnSpPr>
        <p:spPr>
          <a:xfrm>
            <a:off x="3244443" y="5160940"/>
            <a:ext cx="3063054" cy="167274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9F206B-D3B1-4AB3-B034-7BAD9358EDA6}"/>
              </a:ext>
            </a:extLst>
          </p:cNvPr>
          <p:cNvSpPr>
            <a:spLocks/>
          </p:cNvSpPr>
          <p:nvPr/>
        </p:nvSpPr>
        <p:spPr>
          <a:xfrm>
            <a:off x="2261967" y="4832829"/>
            <a:ext cx="893492" cy="29624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D46214-20DB-45CD-891C-2DBD3F109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629" y="4980953"/>
            <a:ext cx="284814" cy="359973"/>
          </a:xfrm>
          <a:prstGeom prst="rect">
            <a:avLst/>
          </a:prstGeom>
          <a:ln>
            <a:noFill/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2EF57F-6BC5-4714-9AA2-BE29A5E77538}"/>
              </a:ext>
            </a:extLst>
          </p:cNvPr>
          <p:cNvSpPr>
            <a:spLocks/>
          </p:cNvSpPr>
          <p:nvPr/>
        </p:nvSpPr>
        <p:spPr>
          <a:xfrm>
            <a:off x="6307497" y="5210336"/>
            <a:ext cx="730233" cy="23575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E1B357-5C27-4B25-900B-43C7CE91B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57" y="1459217"/>
            <a:ext cx="3070843" cy="437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43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 최종 확인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869406"/>
              </p:ext>
            </p:extLst>
          </p:nvPr>
        </p:nvGraphicFramePr>
        <p:xfrm>
          <a:off x="2821621" y="1433919"/>
          <a:ext cx="65487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8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최종 확인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버튼을 클릭하면 분해 최종 확인창이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최종 확인창 팝업 시 등급별 레어도별 분해 시 조각 획득량이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7161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시 분해할 카드의 레어도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매수가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9098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후 조각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3495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카드를 분해하고 조각을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7405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분해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2024582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1C501ACB-B72B-4CDF-BD45-51B02A04E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1272" y="3626772"/>
            <a:ext cx="2368360" cy="21790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87E730E-AF23-4204-B76F-9980925F8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564" y="3672245"/>
            <a:ext cx="3287777" cy="9961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FC701D-5308-4FB5-B315-BBD5F1F89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272" y="4668366"/>
            <a:ext cx="2368361" cy="1097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F3D959B-9D61-4356-9724-12D520290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323" y="3672245"/>
            <a:ext cx="2306368" cy="212198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11D456-F36B-4049-B440-07E370183F51}"/>
              </a:ext>
            </a:extLst>
          </p:cNvPr>
          <p:cNvSpPr/>
          <p:nvPr/>
        </p:nvSpPr>
        <p:spPr>
          <a:xfrm>
            <a:off x="2351341" y="5526458"/>
            <a:ext cx="741712" cy="15066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529534E-B189-47F1-B4C4-E75B826E2BAE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 flipV="1">
            <a:off x="3155252" y="4720708"/>
            <a:ext cx="1126312" cy="99959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CCBDF8-9E62-470C-9347-1F8AE9B36031}"/>
              </a:ext>
            </a:extLst>
          </p:cNvPr>
          <p:cNvSpPr/>
          <p:nvPr/>
        </p:nvSpPr>
        <p:spPr>
          <a:xfrm>
            <a:off x="4281564" y="3626772"/>
            <a:ext cx="3287777" cy="21878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6249A7B-CE5B-4F18-A2FC-AC9ECF3A2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9858" y="5584189"/>
            <a:ext cx="215394" cy="272235"/>
          </a:xfrm>
          <a:prstGeom prst="rect">
            <a:avLst/>
          </a:prstGeom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D8C5AB7-CFA5-43E7-8E63-AD436DACB0DC}"/>
              </a:ext>
            </a:extLst>
          </p:cNvPr>
          <p:cNvSpPr txBox="1"/>
          <p:nvPr/>
        </p:nvSpPr>
        <p:spPr>
          <a:xfrm>
            <a:off x="1151322" y="5794232"/>
            <a:ext cx="23063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버튼 클릭</a:t>
            </a:r>
            <a:endParaRPr lang="en-US" altLang="ko-KR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E4A24F-BE9F-4CE2-8C26-156F20694692}"/>
              </a:ext>
            </a:extLst>
          </p:cNvPr>
          <p:cNvSpPr txBox="1"/>
          <p:nvPr/>
        </p:nvSpPr>
        <p:spPr>
          <a:xfrm>
            <a:off x="4281564" y="5814643"/>
            <a:ext cx="3287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최종 확인창 및 분해 시 조작 획득량 팝업</a:t>
            </a:r>
            <a:endParaRPr lang="en-US" altLang="ko-KR" sz="10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BD6086E-41A2-48A7-BADF-4CC3DEC27F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0078" y="3511211"/>
            <a:ext cx="3543654" cy="2618656"/>
          </a:xfrm>
          <a:prstGeom prst="rect">
            <a:avLst/>
          </a:prstGeom>
        </p:spPr>
      </p:pic>
      <p:sp>
        <p:nvSpPr>
          <p:cNvPr id="27" name="순서도: 다른 페이지 연결선 26">
            <a:extLst>
              <a:ext uri="{FF2B5EF4-FFF2-40B4-BE49-F238E27FC236}">
                <a16:creationId xmlns:a16="http://schemas.microsoft.com/office/drawing/2014/main" id="{AF560FDA-0E98-4DCB-BDE7-89000F3F2DD6}"/>
              </a:ext>
            </a:extLst>
          </p:cNvPr>
          <p:cNvSpPr>
            <a:spLocks noChangeAspect="1"/>
          </p:cNvSpPr>
          <p:nvPr/>
        </p:nvSpPr>
        <p:spPr>
          <a:xfrm>
            <a:off x="11016876" y="5753278"/>
            <a:ext cx="469866" cy="469866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P.54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431642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 결과 요약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033768"/>
              </p:ext>
            </p:extLst>
          </p:nvPr>
        </p:nvGraphicFramePr>
        <p:xfrm>
          <a:off x="2564415" y="2137083"/>
          <a:ext cx="46834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결과 요약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분해로 조각을 획득했을 때 분해 결과 요약창을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분해로 획득한 조각을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4136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화면을 클릭하면 분해 결과 요약창을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033222"/>
                  </a:ext>
                </a:extLst>
              </a:tr>
            </a:tbl>
          </a:graphicData>
        </a:graphic>
      </p:graphicFrame>
      <p:pic>
        <p:nvPicPr>
          <p:cNvPr id="54" name="그림 53">
            <a:extLst>
              <a:ext uri="{FF2B5EF4-FFF2-40B4-BE49-F238E27FC236}">
                <a16:creationId xmlns:a16="http://schemas.microsoft.com/office/drawing/2014/main" id="{EB7EACA7-1C17-4C8F-9D71-39FBB86CF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916" y="2137083"/>
            <a:ext cx="2855461" cy="303644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CF48403-76C1-4B26-A4A3-6BAD3BB0711C}"/>
              </a:ext>
            </a:extLst>
          </p:cNvPr>
          <p:cNvGrpSpPr>
            <a:grpSpLocks noChangeAspect="1"/>
          </p:cNvGrpSpPr>
          <p:nvPr/>
        </p:nvGrpSpPr>
        <p:grpSpPr>
          <a:xfrm>
            <a:off x="1945674" y="3700877"/>
            <a:ext cx="5642301" cy="2017105"/>
            <a:chOff x="1635954" y="3496655"/>
            <a:chExt cx="6948401" cy="2484032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6D9D838-39E4-410E-96F4-2F6C73B22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5954" y="3496655"/>
              <a:ext cx="3374957" cy="2235361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13BDF115-9ED8-4302-82B7-95BF299E8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33720" y="4039232"/>
              <a:ext cx="3450635" cy="1658256"/>
            </a:xfrm>
            <a:prstGeom prst="rect">
              <a:avLst/>
            </a:prstGeom>
            <a:ln>
              <a:noFill/>
            </a:ln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06A54DB-0621-47F9-AF0E-319D3BCE2D58}"/>
                </a:ext>
              </a:extLst>
            </p:cNvPr>
            <p:cNvSpPr/>
            <p:nvPr/>
          </p:nvSpPr>
          <p:spPr>
            <a:xfrm>
              <a:off x="3484081" y="4233240"/>
              <a:ext cx="659929" cy="24750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8" name="연결선: 꺾임 47">
              <a:extLst>
                <a:ext uri="{FF2B5EF4-FFF2-40B4-BE49-F238E27FC236}">
                  <a16:creationId xmlns:a16="http://schemas.microsoft.com/office/drawing/2014/main" id="{D5448084-789E-42A6-A183-1EE4ED528FA5}"/>
                </a:ext>
              </a:extLst>
            </p:cNvPr>
            <p:cNvCxnSpPr>
              <a:cxnSpLocks/>
              <a:stCxn id="49" idx="3"/>
              <a:endCxn id="46" idx="1"/>
            </p:cNvCxnSpPr>
            <p:nvPr/>
          </p:nvCxnSpPr>
          <p:spPr>
            <a:xfrm>
              <a:off x="4333717" y="4598571"/>
              <a:ext cx="800003" cy="2697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BB4A5CF6-6E80-4E40-9C13-FD438D512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4303" y="4358801"/>
              <a:ext cx="379414" cy="479539"/>
            </a:xfrm>
            <a:prstGeom prst="rect">
              <a:avLst/>
            </a:prstGeom>
            <a:ln>
              <a:noFill/>
            </a:ln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57B8DBC-5294-4B98-9EB5-41CFB086B3AC}"/>
                </a:ext>
              </a:extLst>
            </p:cNvPr>
            <p:cNvSpPr txBox="1"/>
            <p:nvPr/>
          </p:nvSpPr>
          <p:spPr>
            <a:xfrm>
              <a:off x="2170248" y="5734466"/>
              <a:ext cx="23063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/>
                <a:t>확인 버튼 클릭</a:t>
              </a:r>
              <a:endParaRPr lang="en-US" altLang="ko-KR" sz="10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0C8B59F-D4F0-47F8-BE68-388F41AC04FD}"/>
                </a:ext>
              </a:extLst>
            </p:cNvPr>
            <p:cNvSpPr txBox="1"/>
            <p:nvPr/>
          </p:nvSpPr>
          <p:spPr>
            <a:xfrm>
              <a:off x="5133720" y="5686121"/>
              <a:ext cx="34506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분해 결과 요약창 팝업</a:t>
              </a:r>
              <a:endParaRPr lang="en-US" altLang="ko-KR" sz="1000" dirty="0"/>
            </a:p>
          </p:txBody>
        </p:sp>
      </p:grp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8C425938-D9B9-49FD-8679-6CE22FE29771}"/>
              </a:ext>
            </a:extLst>
          </p:cNvPr>
          <p:cNvSpPr/>
          <p:nvPr/>
        </p:nvSpPr>
        <p:spPr>
          <a:xfrm rot="5400000">
            <a:off x="7926916" y="2245943"/>
            <a:ext cx="469866" cy="469866"/>
          </a:xfrm>
          <a:prstGeom prst="chevron">
            <a:avLst>
              <a:gd name="adj" fmla="val 18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100" b="1" dirty="0"/>
              <a:t>P.54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13820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826756"/>
              </p:ext>
            </p:extLst>
          </p:nvPr>
        </p:nvGraphicFramePr>
        <p:xfrm>
          <a:off x="738346" y="1443990"/>
          <a:ext cx="1071530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06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23380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884805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13084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분해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분해 획득 조각 매수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제작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분해 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분해 획득 조각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(Decomposition Gain Fragment)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매수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–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Card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노멀 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(Normal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71020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매수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–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실버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(Silver 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694859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골드 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(Gold 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555395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슈퍼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(Super 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6928680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울트라 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(Ultra 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0517210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보유 조각 매수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DB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소유 조각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(Fragment)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4136853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257932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716E0F2-BE25-4A8C-AE5A-2167F78CB975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UI </a:t>
            </a:r>
            <a:r>
              <a:rPr lang="ko-KR" altLang="en-US" sz="2400" dirty="0"/>
              <a:t>리소스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1E47ACE-0C64-4244-8933-67FFC2D0F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075" y="1509712"/>
            <a:ext cx="641985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74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일괄 분해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651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8BA3DB-D101-48F3-A3F4-A453630800E4}"/>
              </a:ext>
            </a:extLst>
          </p:cNvPr>
          <p:cNvGraphicFramePr>
            <a:graphicFrameLocks noGrp="1"/>
          </p:cNvGraphicFramePr>
          <p:nvPr/>
        </p:nvGraphicFramePr>
        <p:xfrm>
          <a:off x="1071033" y="1286624"/>
          <a:ext cx="1004993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9934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다량의 카드를 동시에 분해하는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카드를 동시에 선택하고 분해하여 조각으로 변환한다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일반적인 분해는 카드를 선택하고 해당 카드에서 매수를 선택하여 분해하는 방식이다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이러한 방식은 많은 종류의 카드를 분해할 때는 오랜 시간을 필요로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해당 시스템을 사용하면 많은 종류의 카드를 동시에 선택하여 분해할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획득하기 위해 주로 카드 팩 뽑기를 하는 해당 게임의 특징상 플레이어는 불필요한 다량의 카드를 획득하고 해당 카드를 분해하여 조각을 획득한 다음 조각으로 카드를 제작하는 과정을 가지게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수많은 카드를 일일이 분해하는 과정은 귀찮고 많은 시간을 필요로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해당 시스템으로 플레이어들이 카드를 분해하고 제작하는 지루한 시간을 최소화할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000673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5419CA6-9DD3-4B67-BCE9-3FD54C0E0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871" y="4510319"/>
            <a:ext cx="6696258" cy="1726969"/>
          </a:xfrm>
          <a:prstGeom prst="rect">
            <a:avLst/>
          </a:prstGeom>
        </p:spPr>
      </p:pic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026DB25B-FEBA-4F64-AF22-4245D0AC1B01}"/>
              </a:ext>
            </a:extLst>
          </p:cNvPr>
          <p:cNvGraphicFramePr>
            <a:graphicFrameLocks noGrp="1"/>
          </p:cNvGraphicFramePr>
          <p:nvPr/>
        </p:nvGraphicFramePr>
        <p:xfrm>
          <a:off x="1071033" y="3572624"/>
          <a:ext cx="10049934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738">
                  <a:extLst>
                    <a:ext uri="{9D8B030D-6E8A-4147-A177-3AD203B41FA5}">
                      <a16:colId xmlns:a16="http://schemas.microsoft.com/office/drawing/2014/main" val="1507378002"/>
                    </a:ext>
                  </a:extLst>
                </a:gridCol>
                <a:gridCol w="8830196">
                  <a:extLst>
                    <a:ext uri="{9D8B030D-6E8A-4147-A177-3AD203B41FA5}">
                      <a16:colId xmlns:a16="http://schemas.microsoft.com/office/drawing/2014/main" val="143511124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일괄 분해의 종류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128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분해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보유한 카드 중 레어도별로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초과하는 모든 카드를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장이 되도록 분해한다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8842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분해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분해하고 싶은 카드를 선택하여 한번에 분해한다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0514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9914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>
            <a:extLst>
              <a:ext uri="{FF2B5EF4-FFF2-40B4-BE49-F238E27FC236}">
                <a16:creationId xmlns:a16="http://schemas.microsoft.com/office/drawing/2014/main" id="{B50731EC-2CF2-4B87-811C-D5BE34E71101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관리 시스템 구조</a:t>
            </a:r>
            <a:endParaRPr lang="ko-KR" altLang="en-US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EB03526-1D78-4445-8B0F-B46E0233A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6" y="1268413"/>
            <a:ext cx="10801350" cy="368148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63D2A76-2BA4-48D4-9F3B-4956096D4C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544863"/>
              </p:ext>
            </p:extLst>
          </p:nvPr>
        </p:nvGraphicFramePr>
        <p:xfrm>
          <a:off x="2446654" y="5040947"/>
          <a:ext cx="729869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605">
                  <a:extLst>
                    <a:ext uri="{9D8B030D-6E8A-4147-A177-3AD203B41FA5}">
                      <a16:colId xmlns:a16="http://schemas.microsoft.com/office/drawing/2014/main" val="732128180"/>
                    </a:ext>
                  </a:extLst>
                </a:gridCol>
                <a:gridCol w="4219893">
                  <a:extLst>
                    <a:ext uri="{9D8B030D-6E8A-4147-A177-3AD203B41FA5}">
                      <a16:colId xmlns:a16="http://schemas.microsoft.com/office/drawing/2014/main" val="3280126138"/>
                    </a:ext>
                  </a:extLst>
                </a:gridCol>
                <a:gridCol w="1667193">
                  <a:extLst>
                    <a:ext uri="{9D8B030D-6E8A-4147-A177-3AD203B41FA5}">
                      <a16:colId xmlns:a16="http://schemas.microsoft.com/office/drawing/2014/main" val="28908143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목록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기획서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9424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일람하는 시스템과 일람을 보조하는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818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카드 관리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관리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503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일람하고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96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3835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일괄 분해 선택창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3754277" y="2077197"/>
          <a:ext cx="46834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일괄 분해 선택창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일괄 분해 버튼을 클릭하면 일괄 분해 선택창을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일괄 분해는 여분 카드 분해와 선택 카드 분해가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닫기 버튼을 클릭하는 것으로 일괄 분해 선택창을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132C852B-CFFC-4607-A07B-CF5BA29DE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308" y="3653044"/>
            <a:ext cx="4241852" cy="20409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3EA571-D6DE-4D9E-92FF-CF8448CDA0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53" r="2408"/>
          <a:stretch/>
        </p:blipFill>
        <p:spPr>
          <a:xfrm>
            <a:off x="7325090" y="4287493"/>
            <a:ext cx="2328288" cy="517060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A25AB2E-0BFF-4E6E-B06A-8E69947AA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836" y="3653044"/>
            <a:ext cx="4241852" cy="204099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BCCBAA7-D6A5-47B3-9AD9-45B1E0C4CF73}"/>
              </a:ext>
            </a:extLst>
          </p:cNvPr>
          <p:cNvSpPr/>
          <p:nvPr/>
        </p:nvSpPr>
        <p:spPr>
          <a:xfrm>
            <a:off x="2598000" y="5497059"/>
            <a:ext cx="612096" cy="14608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6CB3FB-1666-46F7-86B1-B0ED930F8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1759" y="5598378"/>
            <a:ext cx="192755" cy="243623"/>
          </a:xfrm>
          <a:prstGeom prst="rect">
            <a:avLst/>
          </a:prstGeom>
          <a:ln>
            <a:noFill/>
          </a:ln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9AB9933E-B0DF-456C-A814-1F767D1B42FD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 flipV="1">
            <a:off x="3334514" y="4546023"/>
            <a:ext cx="3990576" cy="1174167"/>
          </a:xfrm>
          <a:prstGeom prst="bentConnector3">
            <a:avLst>
              <a:gd name="adj1" fmla="val 6739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C3338B3-22C5-4C0D-95D8-C3CF5AA88B5A}"/>
              </a:ext>
            </a:extLst>
          </p:cNvPr>
          <p:cNvSpPr txBox="1"/>
          <p:nvPr/>
        </p:nvSpPr>
        <p:spPr>
          <a:xfrm>
            <a:off x="1581836" y="5808196"/>
            <a:ext cx="42418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일괄 분해 버튼 클릭</a:t>
            </a:r>
            <a:endParaRPr lang="en-US" altLang="ko-KR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38DFBD-3B7C-41F1-9257-CC888E2BA7AE}"/>
              </a:ext>
            </a:extLst>
          </p:cNvPr>
          <p:cNvSpPr txBox="1"/>
          <p:nvPr/>
        </p:nvSpPr>
        <p:spPr>
          <a:xfrm>
            <a:off x="6912933" y="5674946"/>
            <a:ext cx="3480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일괄 분해 선택창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884735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여분 분해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867852"/>
              </p:ext>
            </p:extLst>
          </p:nvPr>
        </p:nvGraphicFramePr>
        <p:xfrm>
          <a:off x="2064745" y="1567662"/>
          <a:ext cx="534701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7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여분 분해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분해 버튼을 클릭하면 여분 카드 분해창을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카드는 덱에 넣을 수 있는 매수를 초과하는 카드다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카드의 레어도별로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초과하는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결정창에 표기되는 카드는 기본 카드 정렬 규칙에 따라서 정렬된다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6745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여분 카드 분해창을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5711471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34D71CCE-70CD-4AE5-8B41-A7705F2B02F4}"/>
              </a:ext>
            </a:extLst>
          </p:cNvPr>
          <p:cNvGrpSpPr>
            <a:grpSpLocks noChangeAspect="1"/>
          </p:cNvGrpSpPr>
          <p:nvPr/>
        </p:nvGrpSpPr>
        <p:grpSpPr>
          <a:xfrm>
            <a:off x="2159380" y="3292885"/>
            <a:ext cx="5063456" cy="2807094"/>
            <a:chOff x="1845344" y="3177139"/>
            <a:chExt cx="4336028" cy="240382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8AD944E-94CB-4F8F-A7D4-2A71075E8D34}"/>
                </a:ext>
              </a:extLst>
            </p:cNvPr>
            <p:cNvSpPr txBox="1"/>
            <p:nvPr/>
          </p:nvSpPr>
          <p:spPr>
            <a:xfrm>
              <a:off x="1849370" y="3762590"/>
              <a:ext cx="24413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여분 카드 분해 버튼 클릭</a:t>
              </a:r>
              <a:endParaRPr lang="en-US" altLang="ko-KR" sz="1000" dirty="0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34E446D-2BD6-405B-8926-E95FBA0B8CF0}"/>
                </a:ext>
              </a:extLst>
            </p:cNvPr>
            <p:cNvGrpSpPr/>
            <p:nvPr/>
          </p:nvGrpSpPr>
          <p:grpSpPr>
            <a:xfrm>
              <a:off x="1849371" y="3177139"/>
              <a:ext cx="2441363" cy="542172"/>
              <a:chOff x="695325" y="3752850"/>
              <a:chExt cx="2879979" cy="639579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55757AE3-AE39-4B84-86CB-0375DBAF0D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1953" r="2408"/>
              <a:stretch/>
            </p:blipFill>
            <p:spPr>
              <a:xfrm>
                <a:off x="695325" y="3752850"/>
                <a:ext cx="2879979" cy="639579"/>
              </a:xfrm>
              <a:prstGeom prst="rect">
                <a:avLst/>
              </a:prstGeom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D4A84FAD-1C61-401C-BCC5-FB3EC3B2B86D}"/>
                  </a:ext>
                </a:extLst>
              </p:cNvPr>
              <p:cNvSpPr/>
              <p:nvPr/>
            </p:nvSpPr>
            <p:spPr>
              <a:xfrm>
                <a:off x="786601" y="4074401"/>
                <a:ext cx="1261655" cy="228518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8015797-21FC-4462-903E-480964B7E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41304" y="3549263"/>
              <a:ext cx="192755" cy="24362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B56E8FD-59F3-4C89-99ED-A23D9CDFD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45344" y="4159223"/>
              <a:ext cx="4336028" cy="1164119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2800BA7-25D9-4C6B-B61F-37B08A9F9968}"/>
                </a:ext>
              </a:extLst>
            </p:cNvPr>
            <p:cNvSpPr/>
            <p:nvPr/>
          </p:nvSpPr>
          <p:spPr>
            <a:xfrm>
              <a:off x="1845344" y="4159223"/>
              <a:ext cx="4336028" cy="116411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09A249A3-F03C-4A42-85C6-AC18ACC8EC2A}"/>
                </a:ext>
              </a:extLst>
            </p:cNvPr>
            <p:cNvCxnSpPr>
              <a:cxnSpLocks/>
              <a:stCxn id="22" idx="3"/>
              <a:endCxn id="2" idx="0"/>
            </p:cNvCxnSpPr>
            <p:nvPr/>
          </p:nvCxnSpPr>
          <p:spPr>
            <a:xfrm>
              <a:off x="3034059" y="3671075"/>
              <a:ext cx="979299" cy="488148"/>
            </a:xfrm>
            <a:prstGeom prst="bentConnector2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4B230C9-4BFD-4CA9-BAE4-65BBC0352FED}"/>
                </a:ext>
              </a:extLst>
            </p:cNvPr>
            <p:cNvSpPr txBox="1"/>
            <p:nvPr/>
          </p:nvSpPr>
          <p:spPr>
            <a:xfrm>
              <a:off x="1854072" y="5334738"/>
              <a:ext cx="43273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여분 카드 분해창 팝업</a:t>
              </a:r>
              <a:endParaRPr lang="en-US" altLang="ko-KR" sz="1000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D691A4D-DC5B-4046-BF28-3995B5C86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7257" y="2216464"/>
            <a:ext cx="2441363" cy="34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57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선택 분해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683341"/>
              </p:ext>
            </p:extLst>
          </p:nvPr>
        </p:nvGraphicFramePr>
        <p:xfrm>
          <a:off x="2496614" y="2080619"/>
          <a:ext cx="46834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선택 분해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카드 분해버튼을 클릭하면 분해 선택 모드가 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선택 카드 분해버튼을 클릭하면 선택 카드 분해창이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분해 선택 모드가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597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선택 카드 분해창을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5674952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B399A922-6EEA-474E-AE95-576FDF357F70}"/>
              </a:ext>
            </a:extLst>
          </p:cNvPr>
          <p:cNvGrpSpPr>
            <a:grpSpLocks noChangeAspect="1"/>
          </p:cNvGrpSpPr>
          <p:nvPr/>
        </p:nvGrpSpPr>
        <p:grpSpPr>
          <a:xfrm>
            <a:off x="2135206" y="4344441"/>
            <a:ext cx="2703130" cy="801470"/>
            <a:chOff x="2133745" y="3350192"/>
            <a:chExt cx="2441363" cy="72385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5D08829-6173-41E4-8744-67AA07F2CECA}"/>
                </a:ext>
              </a:extLst>
            </p:cNvPr>
            <p:cNvGrpSpPr/>
            <p:nvPr/>
          </p:nvGrpSpPr>
          <p:grpSpPr>
            <a:xfrm>
              <a:off x="2133745" y="3350192"/>
              <a:ext cx="2441363" cy="615747"/>
              <a:chOff x="6934007" y="2556023"/>
              <a:chExt cx="2441363" cy="615747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2D44CEE1-E2F5-4ADA-8A33-6EE362A1FBCA}"/>
                  </a:ext>
                </a:extLst>
              </p:cNvPr>
              <p:cNvGrpSpPr/>
              <p:nvPr/>
            </p:nvGrpSpPr>
            <p:grpSpPr>
              <a:xfrm>
                <a:off x="6934007" y="2556023"/>
                <a:ext cx="2441363" cy="542172"/>
                <a:chOff x="695325" y="3752850"/>
                <a:chExt cx="2879980" cy="639579"/>
              </a:xfrm>
            </p:grpSpPr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6E563C74-EDF2-4AF1-9778-0734232FAE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11953" r="2408"/>
                <a:stretch/>
              </p:blipFill>
              <p:spPr>
                <a:xfrm>
                  <a:off x="695325" y="3752850"/>
                  <a:ext cx="2879980" cy="639579"/>
                </a:xfrm>
                <a:prstGeom prst="rect">
                  <a:avLst/>
                </a:prstGeom>
              </p:spPr>
            </p:pic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79355788-E3AB-4B90-88E0-B9AC2DA63A43}"/>
                    </a:ext>
                  </a:extLst>
                </p:cNvPr>
                <p:cNvSpPr/>
                <p:nvPr/>
              </p:nvSpPr>
              <p:spPr>
                <a:xfrm>
                  <a:off x="2220416" y="4074401"/>
                  <a:ext cx="1261655" cy="228518"/>
                </a:xfrm>
                <a:prstGeom prst="rect">
                  <a:avLst/>
                </a:prstGeom>
                <a:noFill/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D4164123-2FC8-4FDB-B4BC-E40D8ABF67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41387" y="2928147"/>
                <a:ext cx="192755" cy="24362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393B88E-4F32-4E09-B08C-9D42B48741F3}"/>
                </a:ext>
              </a:extLst>
            </p:cNvPr>
            <p:cNvSpPr txBox="1"/>
            <p:nvPr/>
          </p:nvSpPr>
          <p:spPr>
            <a:xfrm>
              <a:off x="2133745" y="3892937"/>
              <a:ext cx="2166153" cy="181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선택 카드 분해 버튼 클릭</a:t>
              </a:r>
              <a:endParaRPr lang="en-US" altLang="ko-KR" sz="1000" dirty="0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65E4F11-01F7-4DED-8EBE-A6B213847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507" y="2189745"/>
            <a:ext cx="2315341" cy="313638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8FDC197-E906-42BE-8D2E-DB880A3C8FA8}"/>
              </a:ext>
            </a:extLst>
          </p:cNvPr>
          <p:cNvGrpSpPr>
            <a:grpSpLocks noChangeAspect="1"/>
          </p:cNvGrpSpPr>
          <p:nvPr/>
        </p:nvGrpSpPr>
        <p:grpSpPr>
          <a:xfrm>
            <a:off x="5032008" y="4063314"/>
            <a:ext cx="2820906" cy="1656900"/>
            <a:chOff x="7483171" y="2189062"/>
            <a:chExt cx="2369114" cy="139153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4F79819-70CF-491C-B785-5E67999524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83172" y="2189062"/>
              <a:ext cx="2369113" cy="1391533"/>
              <a:chOff x="4136462" y="4453574"/>
              <a:chExt cx="3057148" cy="1795660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CAD97DCF-06C8-4DB8-BBC4-09AE759968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36462" y="4453574"/>
                <a:ext cx="3057148" cy="1477932"/>
              </a:xfrm>
              <a:prstGeom prst="rect">
                <a:avLst/>
              </a:prstGeom>
              <a:ln w="28575">
                <a:noFill/>
              </a:ln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7E276D4-B930-4360-BBAB-9924978DF0EE}"/>
                  </a:ext>
                </a:extLst>
              </p:cNvPr>
              <p:cNvSpPr txBox="1"/>
              <p:nvPr/>
            </p:nvSpPr>
            <p:spPr>
              <a:xfrm>
                <a:off x="4136462" y="5931506"/>
                <a:ext cx="3057148" cy="317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dirty="0"/>
                  <a:t>선택 카드 분해창 팝업</a:t>
                </a:r>
                <a:endParaRPr lang="en-US" altLang="ko-KR" sz="1000" dirty="0"/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361041A-7704-4713-B970-BC5BAA201451}"/>
                </a:ext>
              </a:extLst>
            </p:cNvPr>
            <p:cNvSpPr/>
            <p:nvPr/>
          </p:nvSpPr>
          <p:spPr>
            <a:xfrm>
              <a:off x="7483171" y="2191032"/>
              <a:ext cx="928945" cy="114326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55D8F7C-CA11-4599-BF5C-FD455D9C0FE8}"/>
              </a:ext>
            </a:extLst>
          </p:cNvPr>
          <p:cNvCxnSpPr>
            <a:cxnSpLocks/>
            <a:stCxn id="30" idx="3"/>
            <a:endCxn id="43" idx="1"/>
          </p:cNvCxnSpPr>
          <p:nvPr/>
        </p:nvCxnSpPr>
        <p:spPr>
          <a:xfrm flipV="1">
            <a:off x="4792688" y="4745176"/>
            <a:ext cx="239321" cy="146162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472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선택 분해 카드 추가</a:t>
            </a:r>
            <a:r>
              <a:rPr lang="en-US" altLang="ko-KR" sz="2400" dirty="0"/>
              <a:t>/</a:t>
            </a:r>
            <a:r>
              <a:rPr lang="ko-KR" altLang="en-US" sz="2400" dirty="0"/>
              <a:t>제외 규칙 및 세부설명</a:t>
            </a:r>
            <a:endParaRPr lang="en-US" altLang="ko-KR" sz="2400" dirty="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6523D6ED-CD62-4829-A641-1A30C63A4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631142"/>
              </p:ext>
            </p:extLst>
          </p:nvPr>
        </p:nvGraphicFramePr>
        <p:xfrm>
          <a:off x="1904786" y="1257169"/>
          <a:ext cx="6010593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05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목록 카드 추가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선택 모드가 활성화 상태일 때 카드를 클릭하면 카드 펼쳐 보기창을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131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펼쳐보기에 추가로 분해 후 예상 숫자가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펼쳐보기에 카드를 클릭하면 해당 레어도의 카드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분해 목록에 추가한다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0069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표기된 카드의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되면 회색으로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08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추가되면 선택한 카드를 분해 목록에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568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추가되면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차감된다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9505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추가되었을 경우 분해 후 획득 예상 조각을 계산한다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5941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펼쳐보기 팝업창 외부를 클릭하면 펼쳐 보기창을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9361976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48E52D50-4D8F-416A-9E02-EB81F34E2DD2}"/>
              </a:ext>
            </a:extLst>
          </p:cNvPr>
          <p:cNvSpPr txBox="1"/>
          <p:nvPr/>
        </p:nvSpPr>
        <p:spPr>
          <a:xfrm>
            <a:off x="910440" y="5471888"/>
            <a:ext cx="3500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분해 선택 모드 활성화 상태에서 카드 클릭으로</a:t>
            </a:r>
            <a:endParaRPr lang="en-US" altLang="ko-KR" sz="1200" dirty="0"/>
          </a:p>
          <a:p>
            <a:pPr algn="ctr"/>
            <a:r>
              <a:rPr lang="ko-KR" altLang="en-US" sz="1200" dirty="0"/>
              <a:t>카드 펼쳐 보기창 팝업</a:t>
            </a:r>
            <a:endParaRPr lang="en-US" altLang="ko-KR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F75BD1-4E64-49BE-9151-1DDE52B0D8AD}"/>
              </a:ext>
            </a:extLst>
          </p:cNvPr>
          <p:cNvSpPr txBox="1"/>
          <p:nvPr/>
        </p:nvSpPr>
        <p:spPr>
          <a:xfrm>
            <a:off x="4343546" y="5775623"/>
            <a:ext cx="4596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펼쳐 보기창에 카드를 클릭으로</a:t>
            </a:r>
            <a:endParaRPr lang="en-US" altLang="ko-KR" sz="1200" dirty="0"/>
          </a:p>
          <a:p>
            <a:pPr algn="ctr"/>
            <a:r>
              <a:rPr lang="ko-KR" altLang="en-US" sz="1200" dirty="0"/>
              <a:t>카드 분해 목록에 </a:t>
            </a:r>
            <a:r>
              <a:rPr lang="en-US" altLang="ko-KR" sz="1200" dirty="0"/>
              <a:t>1</a:t>
            </a:r>
            <a:r>
              <a:rPr lang="ko-KR" altLang="en-US" sz="1200" dirty="0"/>
              <a:t>장 추가 및 분해 후 획득 예상 조각 계산</a:t>
            </a:r>
            <a:endParaRPr lang="en-US" altLang="ko-KR" sz="12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C34721E-8307-4509-A832-50E4F1263D73}"/>
              </a:ext>
            </a:extLst>
          </p:cNvPr>
          <p:cNvGrpSpPr/>
          <p:nvPr/>
        </p:nvGrpSpPr>
        <p:grpSpPr>
          <a:xfrm>
            <a:off x="1093949" y="4149968"/>
            <a:ext cx="3133006" cy="1321922"/>
            <a:chOff x="1146586" y="4149968"/>
            <a:chExt cx="3133006" cy="132192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9CDC200-32B2-4ABA-9E71-CE58DE872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947" t="6425" r="34375" b="46996"/>
            <a:stretch/>
          </p:blipFill>
          <p:spPr>
            <a:xfrm>
              <a:off x="1146586" y="4149968"/>
              <a:ext cx="1448751" cy="132192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2A5AB57-82EF-44EF-B53D-7F123BD579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127" t="6425" r="34330" b="46996"/>
            <a:stretch/>
          </p:blipFill>
          <p:spPr>
            <a:xfrm>
              <a:off x="2838790" y="4149968"/>
              <a:ext cx="1440802" cy="1321922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DD85FAA-817D-4298-A7E3-4A0495F1AC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59584" y="4404600"/>
              <a:ext cx="583859" cy="78827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9C7F552-42F7-4914-9B53-77FA43A212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3705" y="4274577"/>
              <a:ext cx="939584" cy="105238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367B1C7-A0D8-43D1-ABF0-EC6A97853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5132" y="5031913"/>
              <a:ext cx="254709" cy="321926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FD8272A4-8545-4A37-B5F5-CF850A3DFEF9}"/>
                </a:ext>
              </a:extLst>
            </p:cNvPr>
            <p:cNvCxnSpPr>
              <a:cxnSpLocks/>
              <a:stCxn id="29" idx="3"/>
              <a:endCxn id="21" idx="1"/>
            </p:cNvCxnSpPr>
            <p:nvPr/>
          </p:nvCxnSpPr>
          <p:spPr>
            <a:xfrm flipV="1">
              <a:off x="2239841" y="4800771"/>
              <a:ext cx="823864" cy="392105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0C2775F4-A664-4E06-94C1-0A07A93555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>
          <a:xfrm>
            <a:off x="4343545" y="3756529"/>
            <a:ext cx="2985912" cy="14434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F287EB5-71F3-4F21-BA15-119536A3C0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0080" y="4363271"/>
            <a:ext cx="2930444" cy="14166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450AF1F3-3C63-4652-8D0E-3C9CAB62D7B9}"/>
              </a:ext>
            </a:extLst>
          </p:cNvPr>
          <p:cNvSpPr>
            <a:spLocks noChangeAspect="1"/>
          </p:cNvSpPr>
          <p:nvPr/>
        </p:nvSpPr>
        <p:spPr>
          <a:xfrm>
            <a:off x="5831744" y="3929852"/>
            <a:ext cx="180717" cy="23098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7CB899D-3141-48D2-9986-65B99C281225}"/>
              </a:ext>
            </a:extLst>
          </p:cNvPr>
          <p:cNvSpPr>
            <a:spLocks noChangeAspect="1"/>
          </p:cNvSpPr>
          <p:nvPr/>
        </p:nvSpPr>
        <p:spPr>
          <a:xfrm>
            <a:off x="6705427" y="4661900"/>
            <a:ext cx="156560" cy="19706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B3E3AC-E63D-4F47-A3E2-8C5EF5A3CA84}"/>
              </a:ext>
            </a:extLst>
          </p:cNvPr>
          <p:cNvSpPr>
            <a:spLocks noChangeAspect="1"/>
          </p:cNvSpPr>
          <p:nvPr/>
        </p:nvSpPr>
        <p:spPr>
          <a:xfrm>
            <a:off x="6678630" y="5446500"/>
            <a:ext cx="426243" cy="11731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1458D5-20DC-48F9-86C1-DCBD08A002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0302" y="1257169"/>
            <a:ext cx="2184625" cy="498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8973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선택 분해 카드 추가</a:t>
            </a:r>
            <a:r>
              <a:rPr lang="en-US" altLang="ko-KR" sz="2400" dirty="0"/>
              <a:t>/</a:t>
            </a:r>
            <a:r>
              <a:rPr lang="ko-KR" altLang="en-US" sz="2400" dirty="0"/>
              <a:t>제외 규칙 및 세부설명</a:t>
            </a:r>
            <a:endParaRPr lang="en-US" altLang="ko-KR" sz="2400" dirty="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6523D6ED-CD62-4829-A641-1A30C63A4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984475"/>
              </p:ext>
            </p:extLst>
          </p:nvPr>
        </p:nvGraphicFramePr>
        <p:xfrm>
          <a:off x="1917699" y="2195102"/>
          <a:ext cx="594233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23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목록 카드 제외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목록의 카드를 클릭하면 해당 레어도의 카드를 분해 목록에서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제외한다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5668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목록에서 카드가 제외되면 해당 카드의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증가한다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2243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제외되었을 경우 분해 후 획득 예상 조각을 계산한다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9391747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F0B3AD5A-6FB4-4F08-B805-15E1AF6D2D29}"/>
              </a:ext>
            </a:extLst>
          </p:cNvPr>
          <p:cNvGrpSpPr>
            <a:grpSpLocks noChangeAspect="1"/>
          </p:cNvGrpSpPr>
          <p:nvPr/>
        </p:nvGrpSpPr>
        <p:grpSpPr>
          <a:xfrm>
            <a:off x="1437409" y="3751769"/>
            <a:ext cx="6838373" cy="1919852"/>
            <a:chOff x="1520536" y="3383243"/>
            <a:chExt cx="8358014" cy="234648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3ED7FE6-73C9-4FD5-83EF-80A6872FE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32435" y="3383243"/>
              <a:ext cx="3946115" cy="190768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BDD2C36-9FFB-462F-A768-16DF70D63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0536" y="3384564"/>
              <a:ext cx="3946113" cy="1907689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8E52D50-4D8F-416A-9E02-EB81F34E2DD2}"/>
                </a:ext>
              </a:extLst>
            </p:cNvPr>
            <p:cNvSpPr txBox="1"/>
            <p:nvPr/>
          </p:nvSpPr>
          <p:spPr>
            <a:xfrm>
              <a:off x="1520536" y="5268064"/>
              <a:ext cx="39461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분해 선택 목록창에 카드 클릭</a:t>
              </a:r>
              <a:endParaRPr lang="en-US" altLang="ko-KR" sz="1200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F942FE7-4B3C-4635-A968-D1183208AB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32631" y="3752851"/>
              <a:ext cx="234369" cy="31465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367B1C7-A0D8-43D1-ABF0-EC6A97853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78987" y="3933695"/>
              <a:ext cx="234369" cy="296219"/>
            </a:xfrm>
            <a:prstGeom prst="rect">
              <a:avLst/>
            </a:prstGeom>
            <a:ln>
              <a:noFill/>
            </a:ln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A338394-8A81-4072-AC4F-4992D4527A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59851" y="3752851"/>
              <a:ext cx="234369" cy="31465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FD8272A4-8545-4A37-B5F5-CF850A3DFEF9}"/>
                </a:ext>
              </a:extLst>
            </p:cNvPr>
            <p:cNvCxnSpPr>
              <a:cxnSpLocks/>
              <a:stCxn id="29" idx="3"/>
              <a:endCxn id="26" idx="1"/>
            </p:cNvCxnSpPr>
            <p:nvPr/>
          </p:nvCxnSpPr>
          <p:spPr>
            <a:xfrm flipV="1">
              <a:off x="2813356" y="3910180"/>
              <a:ext cx="4046495" cy="171625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0CBC2F0-53F1-4C06-AAF8-88039C1873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751" y="4864425"/>
              <a:ext cx="579174" cy="11715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25F4F840-3B0C-4F3F-8DEC-A80CE638D821}"/>
                </a:ext>
              </a:extLst>
            </p:cNvPr>
            <p:cNvCxnSpPr>
              <a:cxnSpLocks/>
              <a:stCxn id="29" idx="3"/>
              <a:endCxn id="14" idx="1"/>
            </p:cNvCxnSpPr>
            <p:nvPr/>
          </p:nvCxnSpPr>
          <p:spPr>
            <a:xfrm>
              <a:off x="2813356" y="4081805"/>
              <a:ext cx="4008395" cy="841195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9DF6768-92A1-4AAA-94BB-F1981D66FA8E}"/>
                </a:ext>
              </a:extLst>
            </p:cNvPr>
            <p:cNvSpPr txBox="1"/>
            <p:nvPr/>
          </p:nvSpPr>
          <p:spPr>
            <a:xfrm>
              <a:off x="5932435" y="5268064"/>
              <a:ext cx="39461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클릭한 카드 분해 선택 목록창에서 제외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및 분해 후 획득 예상 조각 계산</a:t>
              </a:r>
              <a:endParaRPr lang="en-US" altLang="ko-KR" sz="1200"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8A479AF-6AD8-4EBE-8AD4-B9FCA93B4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6634" y="2163380"/>
            <a:ext cx="1940392" cy="317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498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공통 분해 결과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299363"/>
              </p:ext>
            </p:extLst>
          </p:nvPr>
        </p:nvGraphicFramePr>
        <p:xfrm>
          <a:off x="1598998" y="1264453"/>
          <a:ext cx="5293043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30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공통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카드 분해하기 버튼 또는 선택 카드 분해하기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클릭하면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최종 확인창을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714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선택된 카드를 분해하고 조각을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639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모두 분해하고 조각을 획득하면 획득한 분해 결과창을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148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화면을 클릭하면 일괄 분해 결과창과 분해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0576536"/>
                  </a:ext>
                </a:extLst>
              </a:tr>
            </a:tbl>
          </a:graphicData>
        </a:graphic>
      </p:graphicFrame>
      <p:pic>
        <p:nvPicPr>
          <p:cNvPr id="55" name="그림 54">
            <a:extLst>
              <a:ext uri="{FF2B5EF4-FFF2-40B4-BE49-F238E27FC236}">
                <a16:creationId xmlns:a16="http://schemas.microsoft.com/office/drawing/2014/main" id="{1B850D39-77CB-42EC-B281-072153E04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340" y="1353187"/>
            <a:ext cx="3247307" cy="2399663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E9E65367-3B60-4F9E-865B-3245BFC4CF47}"/>
              </a:ext>
            </a:extLst>
          </p:cNvPr>
          <p:cNvGrpSpPr>
            <a:grpSpLocks noChangeAspect="1"/>
          </p:cNvGrpSpPr>
          <p:nvPr/>
        </p:nvGrpSpPr>
        <p:grpSpPr>
          <a:xfrm>
            <a:off x="1437073" y="2908506"/>
            <a:ext cx="4070640" cy="1239704"/>
            <a:chOff x="777582" y="3448693"/>
            <a:chExt cx="2530354" cy="77061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8BA41BF-B9C9-4DA5-ABAD-43E3817449FC}"/>
                </a:ext>
              </a:extLst>
            </p:cNvPr>
            <p:cNvSpPr txBox="1"/>
            <p:nvPr/>
          </p:nvSpPr>
          <p:spPr>
            <a:xfrm>
              <a:off x="1836367" y="4066253"/>
              <a:ext cx="1265739" cy="153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여분 카드 분해하기 버튼 클릭</a:t>
              </a:r>
              <a:endParaRPr lang="en-US" altLang="ko-KR" sz="1000" dirty="0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69425F6-C15E-4649-BFA1-51E376F2B3E3}"/>
                </a:ext>
              </a:extLst>
            </p:cNvPr>
            <p:cNvGrpSpPr/>
            <p:nvPr/>
          </p:nvGrpSpPr>
          <p:grpSpPr>
            <a:xfrm>
              <a:off x="777582" y="3448693"/>
              <a:ext cx="2530354" cy="631805"/>
              <a:chOff x="521724" y="1826696"/>
              <a:chExt cx="2878513" cy="772811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B7911DBA-E583-411A-A243-BB2271C3FB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tretch/>
            </p:blipFill>
            <p:spPr>
              <a:xfrm>
                <a:off x="521724" y="1826696"/>
                <a:ext cx="2878513" cy="772811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F98DE811-8427-4D3F-9077-459AFDBF2E68}"/>
                  </a:ext>
                </a:extLst>
              </p:cNvPr>
              <p:cNvSpPr/>
              <p:nvPr/>
            </p:nvSpPr>
            <p:spPr>
              <a:xfrm>
                <a:off x="2833361" y="2472629"/>
                <a:ext cx="550146" cy="109454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9DCB48C-CB41-401F-B005-D58025368729}"/>
              </a:ext>
            </a:extLst>
          </p:cNvPr>
          <p:cNvGrpSpPr>
            <a:grpSpLocks noChangeAspect="1"/>
          </p:cNvGrpSpPr>
          <p:nvPr/>
        </p:nvGrpSpPr>
        <p:grpSpPr>
          <a:xfrm>
            <a:off x="1276745" y="3982528"/>
            <a:ext cx="2055804" cy="2267569"/>
            <a:chOff x="682138" y="4114074"/>
            <a:chExt cx="1277910" cy="140954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1B92774-963F-4159-87F3-68A1EE66F41B}"/>
                </a:ext>
              </a:extLst>
            </p:cNvPr>
            <p:cNvSpPr txBox="1"/>
            <p:nvPr/>
          </p:nvSpPr>
          <p:spPr>
            <a:xfrm>
              <a:off x="682138" y="5370565"/>
              <a:ext cx="1277910" cy="153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선택 카드 분해하기 버튼 클릭</a:t>
              </a:r>
              <a:endParaRPr lang="en-US" altLang="ko-KR" sz="1000" dirty="0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C49C5B-E5D3-433E-914F-9B82CF199ABA}"/>
                </a:ext>
              </a:extLst>
            </p:cNvPr>
            <p:cNvGrpSpPr/>
            <p:nvPr/>
          </p:nvGrpSpPr>
          <p:grpSpPr>
            <a:xfrm>
              <a:off x="781800" y="4114074"/>
              <a:ext cx="1103494" cy="1258404"/>
              <a:chOff x="6326336" y="1952625"/>
              <a:chExt cx="1255327" cy="1539254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5D58133E-067C-48B2-9A5E-4FE88D6CF3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60574"/>
              <a:stretch/>
            </p:blipFill>
            <p:spPr>
              <a:xfrm>
                <a:off x="6326336" y="1952625"/>
                <a:ext cx="1255327" cy="1539254"/>
              </a:xfrm>
              <a:prstGeom prst="rect">
                <a:avLst/>
              </a:prstGeom>
              <a:ln w="28575">
                <a:noFill/>
              </a:ln>
            </p:spPr>
          </p:pic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1DF3B74B-1A81-4B98-AA6D-E56B3294A2A2}"/>
                  </a:ext>
                </a:extLst>
              </p:cNvPr>
              <p:cNvSpPr/>
              <p:nvPr/>
            </p:nvSpPr>
            <p:spPr>
              <a:xfrm>
                <a:off x="6850856" y="3335858"/>
                <a:ext cx="702470" cy="138637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2D66275-42A0-42C9-B91C-A167A7B3CEB3}"/>
              </a:ext>
            </a:extLst>
          </p:cNvPr>
          <p:cNvCxnSpPr>
            <a:cxnSpLocks/>
            <a:stCxn id="46" idx="2"/>
            <a:endCxn id="44" idx="0"/>
          </p:cNvCxnSpPr>
          <p:nvPr/>
        </p:nvCxnSpPr>
        <p:spPr>
          <a:xfrm rot="5400000">
            <a:off x="4835483" y="4161567"/>
            <a:ext cx="519156" cy="1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7E321250-7CBD-459B-A213-F4B50172B51F}"/>
              </a:ext>
            </a:extLst>
          </p:cNvPr>
          <p:cNvCxnSpPr>
            <a:cxnSpLocks/>
            <a:stCxn id="49" idx="3"/>
            <a:endCxn id="44" idx="0"/>
          </p:cNvCxnSpPr>
          <p:nvPr/>
        </p:nvCxnSpPr>
        <p:spPr>
          <a:xfrm flipV="1">
            <a:off x="3172218" y="4421145"/>
            <a:ext cx="1922842" cy="1471777"/>
          </a:xfrm>
          <a:prstGeom prst="bentConnector4">
            <a:avLst>
              <a:gd name="adj1" fmla="val 16452"/>
              <a:gd name="adj2" fmla="val 115532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D2621C1-E7BE-4F3C-9169-05C1B20BE607}"/>
              </a:ext>
            </a:extLst>
          </p:cNvPr>
          <p:cNvGrpSpPr>
            <a:grpSpLocks noChangeAspect="1"/>
          </p:cNvGrpSpPr>
          <p:nvPr/>
        </p:nvGrpSpPr>
        <p:grpSpPr>
          <a:xfrm>
            <a:off x="3804923" y="4421145"/>
            <a:ext cx="2580273" cy="1988557"/>
            <a:chOff x="5008371" y="3142383"/>
            <a:chExt cx="3025385" cy="2331595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87B33409-FD1D-421B-AE1A-23F92D710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08371" y="3142383"/>
              <a:ext cx="3025385" cy="1814783"/>
            </a:xfrm>
            <a:prstGeom prst="rect">
              <a:avLst/>
            </a:prstGeom>
            <a:ln w="19050">
              <a:solidFill>
                <a:srgbClr val="C00000"/>
              </a:solidFill>
            </a:ln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F4C45C5-0976-4DC9-A3F0-6A6B94AA2B5A}"/>
                </a:ext>
              </a:extLst>
            </p:cNvPr>
            <p:cNvSpPr txBox="1"/>
            <p:nvPr/>
          </p:nvSpPr>
          <p:spPr>
            <a:xfrm>
              <a:off x="5432225" y="5004847"/>
              <a:ext cx="2162828" cy="469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분해 최종 확인창 팝업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및 확인 버튼 클릭</a:t>
              </a:r>
              <a:endParaRPr lang="en-US" altLang="ko-KR" sz="1000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A2B815F-805E-4943-A180-CD284BACE395}"/>
                </a:ext>
              </a:extLst>
            </p:cNvPr>
            <p:cNvSpPr/>
            <p:nvPr/>
          </p:nvSpPr>
          <p:spPr>
            <a:xfrm>
              <a:off x="6641403" y="3692058"/>
              <a:ext cx="632522" cy="25446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155655-FB74-4694-96AB-A53CD12D2FAD}"/>
              </a:ext>
            </a:extLst>
          </p:cNvPr>
          <p:cNvGrpSpPr>
            <a:grpSpLocks noChangeAspect="1"/>
          </p:cNvGrpSpPr>
          <p:nvPr/>
        </p:nvGrpSpPr>
        <p:grpSpPr>
          <a:xfrm>
            <a:off x="6837749" y="3982527"/>
            <a:ext cx="3898488" cy="2159119"/>
            <a:chOff x="4842416" y="4043118"/>
            <a:chExt cx="2233544" cy="123701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851B5BD-ECCD-43A1-9138-4EFAA8D64949}"/>
                </a:ext>
              </a:extLst>
            </p:cNvPr>
            <p:cNvGrpSpPr/>
            <p:nvPr/>
          </p:nvGrpSpPr>
          <p:grpSpPr>
            <a:xfrm>
              <a:off x="4842416" y="4043118"/>
              <a:ext cx="2233544" cy="1081119"/>
              <a:chOff x="6095999" y="4961935"/>
              <a:chExt cx="2634824" cy="1275354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CF215E8-85B4-4525-BE4B-0C0C5D6B6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96000" y="4961935"/>
                <a:ext cx="2634823" cy="1268618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B3CAC76D-AA0D-485C-A295-C7DE72065087}"/>
                  </a:ext>
                </a:extLst>
              </p:cNvPr>
              <p:cNvSpPr/>
              <p:nvPr/>
            </p:nvSpPr>
            <p:spPr>
              <a:xfrm>
                <a:off x="6095999" y="4963035"/>
                <a:ext cx="2634823" cy="1274254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65E7341-C4CE-470C-AB97-B16AEE3D6F20}"/>
                </a:ext>
              </a:extLst>
            </p:cNvPr>
            <p:cNvSpPr txBox="1"/>
            <p:nvPr/>
          </p:nvSpPr>
          <p:spPr>
            <a:xfrm>
              <a:off x="5439092" y="5139067"/>
              <a:ext cx="1040192" cy="141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분해 결과 요약창 팝업</a:t>
              </a:r>
              <a:endParaRPr lang="en-US" altLang="ko-KR" sz="1000" dirty="0"/>
            </a:p>
          </p:txBody>
        </p:sp>
      </p:grp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636FFD59-B67C-40EC-A4BC-D2760E8D6450}"/>
              </a:ext>
            </a:extLst>
          </p:cNvPr>
          <p:cNvCxnSpPr>
            <a:cxnSpLocks/>
            <a:stCxn id="31" idx="3"/>
            <a:endCxn id="29" idx="0"/>
          </p:cNvCxnSpPr>
          <p:nvPr/>
        </p:nvCxnSpPr>
        <p:spPr>
          <a:xfrm flipV="1">
            <a:off x="5737156" y="3984156"/>
            <a:ext cx="3049837" cy="1014308"/>
          </a:xfrm>
          <a:prstGeom prst="bentConnector4">
            <a:avLst>
              <a:gd name="adj1" fmla="val 18043"/>
              <a:gd name="adj2" fmla="val 12253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0291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295756"/>
              </p:ext>
            </p:extLst>
          </p:nvPr>
        </p:nvGraphicFramePr>
        <p:xfrm>
          <a:off x="738346" y="1443990"/>
          <a:ext cx="1071530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06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23380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884805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13084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일괄 분해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분해 획득 조각 매수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제작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분해 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분해 획득 조각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(Decomposition Gain Fragment)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매수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–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Card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노멀 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(Normal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973284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매수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–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실버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(Silver 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6919196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골드 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(Gold 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679016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슈퍼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(Super 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6543426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울트라 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(Ultra 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827954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보유 조각 매수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DB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소유 조각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(Fragment)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4136853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5467223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716E0F2-BE25-4A8C-AE5A-2167F78CB975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UI </a:t>
            </a:r>
            <a:r>
              <a:rPr lang="ko-KR" altLang="en-US" sz="2400" dirty="0"/>
              <a:t>리소스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C02E1C-BA56-47E2-814D-A5B48756B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965" y="1406525"/>
            <a:ext cx="6534070" cy="469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7624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6A22146-1DD8-4C88-930B-8E435675FC2C}"/>
              </a:ext>
            </a:extLst>
          </p:cNvPr>
          <p:cNvSpPr txBox="1">
            <a:spLocks/>
          </p:cNvSpPr>
          <p:nvPr/>
        </p:nvSpPr>
        <p:spPr>
          <a:xfrm>
            <a:off x="3928532" y="2276600"/>
            <a:ext cx="4334936" cy="2304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dirty="0"/>
              <a:t>Q &amp; A</a:t>
            </a:r>
            <a:endParaRPr lang="en-US" altLang="ko-KR" sz="4800" dirty="0"/>
          </a:p>
        </p:txBody>
      </p:sp>
    </p:spTree>
    <p:extLst>
      <p:ext uri="{BB962C8B-B14F-4D97-AF65-F5344CB8AC3E}">
        <p14:creationId xmlns:p14="http://schemas.microsoft.com/office/powerpoint/2010/main" val="819718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상세 정보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036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4D303B4-F0D7-4A18-BE79-11E87CA39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14096" y="3128739"/>
            <a:ext cx="4267678" cy="205870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BA7C16-94BF-4A96-9C68-E6416A795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228" y="3128739"/>
            <a:ext cx="4267678" cy="205870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73A384-50DE-4599-A8B1-25548631FE41}"/>
              </a:ext>
            </a:extLst>
          </p:cNvPr>
          <p:cNvSpPr/>
          <p:nvPr/>
        </p:nvSpPr>
        <p:spPr>
          <a:xfrm>
            <a:off x="3419921" y="3377874"/>
            <a:ext cx="456754" cy="66548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7E87813-1C16-4C2B-8312-69BE9C381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9224" y="3923081"/>
            <a:ext cx="214901" cy="2716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47D605D-81D4-448D-AE87-009A39B4E4A2}"/>
              </a:ext>
            </a:extLst>
          </p:cNvPr>
          <p:cNvSpPr txBox="1"/>
          <p:nvPr/>
        </p:nvSpPr>
        <p:spPr>
          <a:xfrm>
            <a:off x="1962192" y="5187443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클릭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7FB261-D1EA-4D7C-9B76-E116AF1E5F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8526" y="3525842"/>
            <a:ext cx="2293264" cy="14617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8007D18-D841-4E76-8C68-552171079DEC}"/>
              </a:ext>
            </a:extLst>
          </p:cNvPr>
          <p:cNvSpPr txBox="1"/>
          <p:nvPr/>
        </p:nvSpPr>
        <p:spPr>
          <a:xfrm>
            <a:off x="7066058" y="5187442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상세 정보 팝업</a:t>
            </a:r>
            <a:endParaRPr lang="en-US" altLang="ko-KR" sz="1400" dirty="0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2519C29B-BD3B-429A-A805-7A49600A164C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>
            <a:off x="3984125" y="4058887"/>
            <a:ext cx="4334401" cy="197834"/>
          </a:xfrm>
          <a:prstGeom prst="bentConnector3">
            <a:avLst>
              <a:gd name="adj1" fmla="val 50000"/>
            </a:avLst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8BA3DB-D101-48F3-A3F4-A45363080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012720"/>
              </p:ext>
            </p:extLst>
          </p:nvPr>
        </p:nvGraphicFramePr>
        <p:xfrm>
          <a:off x="1920000" y="1268413"/>
          <a:ext cx="835199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199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일러스트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조건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효과 등의 정보를 정리하여 상세히 볼 수 있는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카드에 기제되어 있는 정보를 분해 및 재배치하여 플레이어가 해당 카드에 대한 정보를 이해하는 과정에서 도움을 주어 게임에 대한 이해도를 높이고 보다 높은 전략을 구상할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5179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279679"/>
              </p:ext>
            </p:extLst>
          </p:nvPr>
        </p:nvGraphicFramePr>
        <p:xfrm>
          <a:off x="1694392" y="1382623"/>
          <a:ext cx="68662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62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상세 정보 시스템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마우스 좌 클릭하는 것으로 상세 정보를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상세 정보 밖 영역이나 마우스 우 클릭을 하는 것으로 상세 정보를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상세 정보에는 카드의 기본 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일러스트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과 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레어도별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일러스트를 마우스 좌 클릭하면 일러스트를 확대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강조된 고유 키워드를 클릭하는 것으로 해당 고유 키워드 설명창을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596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마우스 좌 클릭으로 확대된 일러스트와 고유 키워드 설명창을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922404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6A2366F9-23AE-4280-9B21-25703D57D9CB}"/>
              </a:ext>
            </a:extLst>
          </p:cNvPr>
          <p:cNvGrpSpPr>
            <a:grpSpLocks noChangeAspect="1"/>
          </p:cNvGrpSpPr>
          <p:nvPr/>
        </p:nvGrpSpPr>
        <p:grpSpPr>
          <a:xfrm>
            <a:off x="1694392" y="3774659"/>
            <a:ext cx="7035557" cy="2327735"/>
            <a:chOff x="695324" y="3808654"/>
            <a:chExt cx="5976410" cy="197731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DE5DB7F-CE4D-4EA3-A55F-7E88429E3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325" y="3808654"/>
              <a:ext cx="2623609" cy="1672324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F2B1C49-CE76-445E-ACC3-36FECF04D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48125" y="3808654"/>
              <a:ext cx="2623609" cy="1672324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A152262-538B-4B87-BF88-0FB271C26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76164" y="4389806"/>
              <a:ext cx="1767530" cy="510020"/>
            </a:xfrm>
            <a:prstGeom prst="rect">
              <a:avLst/>
            </a:prstGeom>
            <a:ln w="19050">
              <a:solidFill>
                <a:srgbClr val="C00000"/>
              </a:solidFill>
            </a:ln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066E2F-53D2-44C8-A108-15D895D54C1F}"/>
                </a:ext>
              </a:extLst>
            </p:cNvPr>
            <p:cNvSpPr/>
            <p:nvPr/>
          </p:nvSpPr>
          <p:spPr>
            <a:xfrm>
              <a:off x="2685184" y="4920741"/>
              <a:ext cx="229466" cy="12233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523E322-F584-4CEC-8B1D-0514953D7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71145" y="4995238"/>
              <a:ext cx="302107" cy="381831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77F2E072-57C9-43A4-9AC1-C873D8CBA116}"/>
                </a:ext>
              </a:extLst>
            </p:cNvPr>
            <p:cNvCxnSpPr>
              <a:cxnSpLocks/>
              <a:stCxn id="24" idx="3"/>
              <a:endCxn id="2" idx="1"/>
            </p:cNvCxnSpPr>
            <p:nvPr/>
          </p:nvCxnSpPr>
          <p:spPr>
            <a:xfrm flipV="1">
              <a:off x="3173252" y="4644816"/>
              <a:ext cx="1302911" cy="541337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A81D73-D04C-4006-AFE1-7A85E00EA720}"/>
                </a:ext>
              </a:extLst>
            </p:cNvPr>
            <p:cNvSpPr txBox="1"/>
            <p:nvPr/>
          </p:nvSpPr>
          <p:spPr>
            <a:xfrm>
              <a:off x="695324" y="5478190"/>
              <a:ext cx="2623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고유 키워드 클릭</a:t>
              </a:r>
              <a:endParaRPr lang="en-US" altLang="ko-KR" sz="1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9CD4EA-97D0-4E6B-8882-4A024EDE8610}"/>
                </a:ext>
              </a:extLst>
            </p:cNvPr>
            <p:cNvSpPr txBox="1"/>
            <p:nvPr/>
          </p:nvSpPr>
          <p:spPr>
            <a:xfrm>
              <a:off x="4048124" y="5478190"/>
              <a:ext cx="2623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고유 키워드 설명 창 팝업 </a:t>
              </a:r>
              <a:endParaRPr lang="en-US" altLang="ko-KR" sz="1400" dirty="0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E6D2AEC-79A3-4096-B988-E871F6F5BD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0647" y="1382623"/>
            <a:ext cx="2157428" cy="486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02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430044"/>
              </p:ext>
            </p:extLst>
          </p:nvPr>
        </p:nvGraphicFramePr>
        <p:xfrm>
          <a:off x="955834" y="1268413"/>
          <a:ext cx="10280332" cy="4823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63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216342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613342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13084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+mn-lt"/>
                        </a:rPr>
                        <a:t>카드 상세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(Card Name)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메인 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 킹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-0,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퀸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-1,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나이트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-2,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비숍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-3,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루크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-4,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폰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4136853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서브 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서브 클래스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(Sub Class)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 킹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-0,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퀸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-1,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나이트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-2,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비숍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-3,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루크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-4,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폰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1218182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(Tribe)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 휴먼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정령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900" u="none" strike="noStrike" dirty="0" err="1">
                          <a:effectLst/>
                          <a:latin typeface="+mn-lt"/>
                        </a:rPr>
                        <a:t>혈귀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기계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-03 ···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1721968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(Affiliation)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 무소속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기사단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900" u="none" strike="noStrike" dirty="0" err="1">
                          <a:effectLst/>
                          <a:latin typeface="+mn-lt"/>
                        </a:rPr>
                        <a:t>마탑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신전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-03 ···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5080836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사용 조건 텍스트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사용 조건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lt"/>
                        </a:rPr>
                        <a:t> Use Condition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386202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효과 텍스트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효과 텍스트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(Effect Text)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42694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체력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체력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(Piece Health Point)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161859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(Piece Attack Point)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669485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사거리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(Piece Range Point)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4429402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이동 속도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이동 속도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(Piece Speed Point)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3544376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(Skill Range)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021974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매수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–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Card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노멀 레어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(Normal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Rare)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618646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매수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–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실버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레어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(Silver Rare)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537317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골드 레어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(Gold Rare)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174343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슈퍼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레어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(Super Rare)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85067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울트라 레어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(Ultra Rare)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764975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 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고유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키워드 테이블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 이름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(Origin Keyword Name)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문자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(64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0435356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 설정 텍스트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고유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키워드 테이블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 설정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(Origin Keyword Explanation)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문자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(128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309318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시스템－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35648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716E0F2-BE25-4A8C-AE5A-2167F78CB975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UI </a:t>
            </a:r>
            <a:r>
              <a:rPr lang="ko-KR" altLang="en-US" sz="2400" dirty="0"/>
              <a:t>리소스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B8B38E-1C94-4763-B1CE-5DF3A9C21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175" y="1328737"/>
            <a:ext cx="634365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6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제작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148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6751</TotalTime>
  <Pages>7</Pages>
  <Words>3018</Words>
  <Characters>0</Characters>
  <Application>Microsoft Office PowerPoint</Application>
  <DocSecurity>0</DocSecurity>
  <PresentationFormat>와이드스크린</PresentationFormat>
  <Lines>0</Lines>
  <Paragraphs>464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1" baseType="lpstr">
      <vt:lpstr>맑은 고딕</vt:lpstr>
      <vt:lpstr>Arial</vt:lpstr>
      <vt:lpstr>Office 테마</vt:lpstr>
      <vt:lpstr>카드 관리 시스템</vt:lpstr>
      <vt:lpstr>PowerPoint 프레젠테이션</vt:lpstr>
      <vt:lpstr>PowerPoint 프레젠테이션</vt:lpstr>
      <vt:lpstr>카드 상세 정보 시스템</vt:lpstr>
      <vt:lpstr>PowerPoint 프레젠테이션</vt:lpstr>
      <vt:lpstr>PowerPoint 프레젠테이션</vt:lpstr>
      <vt:lpstr>PowerPoint 프레젠테이션</vt:lpstr>
      <vt:lpstr>PowerPoint 프레젠테이션</vt:lpstr>
      <vt:lpstr>카드 제작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분해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일괄 분해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4221</cp:revision>
  <dcterms:modified xsi:type="dcterms:W3CDTF">2025-01-17T09:24:50Z</dcterms:modified>
  <cp:version>9.103.97.45139</cp:version>
</cp:coreProperties>
</file>